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86" r:id="rId21"/>
    <p:sldId id="276" r:id="rId22"/>
    <p:sldId id="277" r:id="rId23"/>
    <p:sldId id="278" r:id="rId24"/>
    <p:sldId id="279" r:id="rId25"/>
    <p:sldId id="280" r:id="rId26"/>
    <p:sldId id="281" r:id="rId27"/>
    <p:sldId id="282" r:id="rId28"/>
    <p:sldId id="283" r:id="rId29"/>
    <p:sldId id="284" r:id="rId30"/>
    <p:sldId id="287" r:id="rId31"/>
    <p:sldId id="285"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F4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Sin estilo, cuadrícula de la tab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853" autoAdjust="0"/>
    <p:restoredTop sz="94660"/>
  </p:normalViewPr>
  <p:slideViewPr>
    <p:cSldViewPr snapToGrid="0">
      <p:cViewPr varScale="1">
        <p:scale>
          <a:sx n="72" d="100"/>
          <a:sy n="72" d="100"/>
        </p:scale>
        <p:origin x="66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s-ES"/>
              <a:t>Haga clic para modificar el estilo de título del patrón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Date Placeholder 3"/>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‹Nº›</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itar la tarjeta de nombr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s-ES"/>
              <a:t>Haga clic para modificar el estilo de título del patrón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s-ES"/>
              <a:t>Haga clic para modificar el estilo de texto del patrón</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s-ES"/>
              <a:t>Haga clic para modificar el estilo de texto del patrón</a:t>
            </a:r>
          </a:p>
        </p:txBody>
      </p:sp>
      <p:sp>
        <p:nvSpPr>
          <p:cNvPr id="5" name="Date Placeholder 4"/>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4/14/2023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4/14/2023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‹Nº›</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Layout" Target="../slideLayouts/slideLayout7.xml"/><Relationship Id="rId4" Type="http://schemas.openxmlformats.org/officeDocument/2006/relationships/image" Target="../media/image8.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841679" y="502276"/>
            <a:ext cx="9981127" cy="6104586"/>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6000" b="1" u="sng" dirty="0">
                <a:solidFill>
                  <a:schemeClr val="bg1"/>
                </a:solidFill>
              </a:rPr>
              <a:t>CAPITULO 1</a:t>
            </a:r>
            <a:endParaRPr lang="es-AR" sz="6000" u="sng" dirty="0">
              <a:solidFill>
                <a:schemeClr val="bg1"/>
              </a:solidFill>
            </a:endParaRPr>
          </a:p>
          <a:p>
            <a:pPr algn="ctr"/>
            <a:r>
              <a:rPr lang="es-AR" sz="6000" b="1" dirty="0">
                <a:solidFill>
                  <a:schemeClr val="bg1"/>
                </a:solidFill>
              </a:rPr>
              <a:t>“INTRODUCCION AL ESTUDIO DEL DERECHO COMERCIAL” </a:t>
            </a:r>
            <a:endParaRPr lang="es-AR" sz="6000" dirty="0">
              <a:solidFill>
                <a:schemeClr val="bg1"/>
              </a:solidFill>
            </a:endParaRPr>
          </a:p>
          <a:p>
            <a:pPr algn="ctr"/>
            <a:endParaRPr lang="es-AR" dirty="0"/>
          </a:p>
        </p:txBody>
      </p:sp>
    </p:spTree>
    <p:extLst>
      <p:ext uri="{BB962C8B-B14F-4D97-AF65-F5344CB8AC3E}">
        <p14:creationId xmlns:p14="http://schemas.microsoft.com/office/powerpoint/2010/main" val="1545076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38648" y="334851"/>
            <a:ext cx="10161431" cy="99167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a:p>
            <a:pPr algn="ctr"/>
            <a:r>
              <a:rPr lang="es-AR" sz="2400" dirty="0"/>
              <a:t>1</a:t>
            </a:r>
            <a:r>
              <a:rPr lang="es-AR" sz="2400" b="1" dirty="0"/>
              <a:t>. CONCEPTO Y UBICACIÓN DEL DERECHO MERCANTIL </a:t>
            </a:r>
            <a:endParaRPr lang="es-AR" sz="2400" dirty="0"/>
          </a:p>
          <a:p>
            <a:pPr algn="ctr"/>
            <a:endParaRPr lang="es-AR" dirty="0"/>
          </a:p>
        </p:txBody>
      </p:sp>
      <p:sp>
        <p:nvSpPr>
          <p:cNvPr id="3" name="Rectángulo 2"/>
          <p:cNvSpPr/>
          <p:nvPr/>
        </p:nvSpPr>
        <p:spPr>
          <a:xfrm>
            <a:off x="1584100" y="1803042"/>
            <a:ext cx="10200069" cy="432730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u="sng" dirty="0">
                <a:solidFill>
                  <a:schemeClr val="bg1"/>
                </a:solidFill>
              </a:rPr>
              <a:t>NACIMIENTO Y EVOLUCIÓN DEL COMERCIO</a:t>
            </a:r>
            <a:r>
              <a:rPr lang="es-AR" sz="2000" dirty="0">
                <a:solidFill>
                  <a:schemeClr val="bg1"/>
                </a:solidFill>
              </a:rPr>
              <a:t>:</a:t>
            </a:r>
          </a:p>
          <a:p>
            <a:pPr algn="ctr"/>
            <a:endParaRPr lang="es-AR" sz="2000" dirty="0">
              <a:solidFill>
                <a:schemeClr val="bg1"/>
              </a:solidFill>
            </a:endParaRPr>
          </a:p>
          <a:p>
            <a:r>
              <a:rPr lang="es-AR" sz="2000" dirty="0">
                <a:solidFill>
                  <a:schemeClr val="bg1"/>
                </a:solidFill>
              </a:rPr>
              <a:t>A raíz de la necesidad del hombre de satisfacer sus necesidades personales nace el comercio: 1. En base al trueque efectuado sobre el </a:t>
            </a:r>
            <a:r>
              <a:rPr lang="es-AR" sz="2000" u="sng" dirty="0">
                <a:solidFill>
                  <a:schemeClr val="bg1"/>
                </a:solidFill>
              </a:rPr>
              <a:t>valor de uso de las cosas</a:t>
            </a:r>
            <a:r>
              <a:rPr lang="es-AR" sz="2000" dirty="0">
                <a:solidFill>
                  <a:schemeClr val="bg1"/>
                </a:solidFill>
              </a:rPr>
              <a:t>: </a:t>
            </a:r>
            <a:r>
              <a:rPr lang="es-AR" sz="2400" b="1" dirty="0">
                <a:solidFill>
                  <a:schemeClr val="bg1"/>
                </a:solidFill>
              </a:rPr>
              <a:t>TRUEQUE POR NECESIDAD</a:t>
            </a:r>
            <a:r>
              <a:rPr lang="es-AR" sz="2000" b="1" i="1" dirty="0">
                <a:solidFill>
                  <a:schemeClr val="bg1"/>
                </a:solidFill>
              </a:rPr>
              <a:t>.</a:t>
            </a:r>
            <a:endParaRPr lang="es-AR" sz="2000" dirty="0">
              <a:solidFill>
                <a:schemeClr val="bg1"/>
              </a:solidFill>
            </a:endParaRPr>
          </a:p>
          <a:p>
            <a:endParaRPr lang="es-AR" sz="2000" dirty="0">
              <a:solidFill>
                <a:schemeClr val="bg1"/>
              </a:solidFill>
            </a:endParaRPr>
          </a:p>
          <a:p>
            <a:r>
              <a:rPr lang="es-AR" sz="2000" dirty="0">
                <a:solidFill>
                  <a:schemeClr val="bg1"/>
                </a:solidFill>
              </a:rPr>
              <a:t>2. Ese valor de uso es reemplazado por el </a:t>
            </a:r>
            <a:r>
              <a:rPr lang="es-AR" sz="2000" u="sng" dirty="0">
                <a:solidFill>
                  <a:schemeClr val="bg1"/>
                </a:solidFill>
              </a:rPr>
              <a:t>valor de cambio: la moneda</a:t>
            </a:r>
            <a:r>
              <a:rPr lang="es-AR" sz="2000" dirty="0">
                <a:solidFill>
                  <a:schemeClr val="bg1"/>
                </a:solidFill>
              </a:rPr>
              <a:t>. Se pasa a otra forma más evolucionada: </a:t>
            </a:r>
            <a:r>
              <a:rPr lang="es-AR" sz="2400" b="1" dirty="0">
                <a:solidFill>
                  <a:schemeClr val="bg1"/>
                </a:solidFill>
              </a:rPr>
              <a:t>TRUEQUE DE BIEN POR MONEDA</a:t>
            </a:r>
            <a:r>
              <a:rPr lang="es-AR" sz="2400" dirty="0">
                <a:solidFill>
                  <a:schemeClr val="bg1"/>
                </a:solidFill>
              </a:rPr>
              <a:t> </a:t>
            </a:r>
            <a:r>
              <a:rPr lang="es-AR" sz="2000" dirty="0">
                <a:solidFill>
                  <a:schemeClr val="bg1"/>
                </a:solidFill>
              </a:rPr>
              <a:t>(compraventa) </a:t>
            </a:r>
            <a:r>
              <a:rPr lang="es-AR" sz="2000" dirty="0">
                <a:solidFill>
                  <a:schemeClr val="bg1"/>
                </a:solidFill>
                <a:sym typeface="Wingdings" panose="05000000000000000000" pitchFamily="2" charset="2"/>
              </a:rPr>
              <a:t> </a:t>
            </a:r>
            <a:r>
              <a:rPr lang="es-AR" sz="2000" dirty="0">
                <a:solidFill>
                  <a:schemeClr val="bg1"/>
                </a:solidFill>
              </a:rPr>
              <a:t>En una primera etapa se da en la </a:t>
            </a:r>
            <a:r>
              <a:rPr lang="es-AR" sz="2000" b="1" u="sng" dirty="0">
                <a:solidFill>
                  <a:schemeClr val="bg1"/>
                </a:solidFill>
              </a:rPr>
              <a:t>mediación directa </a:t>
            </a:r>
            <a:r>
              <a:rPr lang="es-AR" sz="2000" dirty="0">
                <a:solidFill>
                  <a:schemeClr val="bg1"/>
                </a:solidFill>
              </a:rPr>
              <a:t>entre productor y consumidor; pero a medida que las relaciones humanas van creciendo aparece la </a:t>
            </a:r>
            <a:r>
              <a:rPr lang="es-AR" sz="2000" b="1" u="sng" dirty="0">
                <a:solidFill>
                  <a:schemeClr val="bg1"/>
                </a:solidFill>
              </a:rPr>
              <a:t>mediación indirecta </a:t>
            </a:r>
            <a:r>
              <a:rPr lang="es-AR" sz="2000" dirty="0">
                <a:solidFill>
                  <a:schemeClr val="bg1"/>
                </a:solidFill>
              </a:rPr>
              <a:t>(la intermediación). </a:t>
            </a:r>
          </a:p>
          <a:p>
            <a:pPr algn="ctr"/>
            <a:endParaRPr lang="es-AR" dirty="0"/>
          </a:p>
        </p:txBody>
      </p:sp>
      <p:pic>
        <p:nvPicPr>
          <p:cNvPr id="4" name="Imagen 3"/>
          <p:cNvPicPr>
            <a:picLocks noChangeAspect="1"/>
          </p:cNvPicPr>
          <p:nvPr/>
        </p:nvPicPr>
        <p:blipFill>
          <a:blip r:embed="rId2"/>
          <a:stretch>
            <a:fillRect/>
          </a:stretch>
        </p:blipFill>
        <p:spPr>
          <a:xfrm>
            <a:off x="399790" y="1107616"/>
            <a:ext cx="1493403" cy="1390852"/>
          </a:xfrm>
          <a:prstGeom prst="rect">
            <a:avLst/>
          </a:prstGeom>
        </p:spPr>
      </p:pic>
    </p:spTree>
    <p:extLst>
      <p:ext uri="{BB962C8B-B14F-4D97-AF65-F5344CB8AC3E}">
        <p14:creationId xmlns:p14="http://schemas.microsoft.com/office/powerpoint/2010/main" val="2033341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65915" y="1790164"/>
            <a:ext cx="10818254" cy="238259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sz="2400" b="1" u="sng" dirty="0">
                <a:solidFill>
                  <a:schemeClr val="bg1"/>
                </a:solidFill>
              </a:rPr>
              <a:t>CONCEPTO DE COMERCIO</a:t>
            </a:r>
            <a:r>
              <a:rPr lang="es-AR" sz="2400" b="1" dirty="0">
                <a:solidFill>
                  <a:schemeClr val="bg1"/>
                </a:solidFill>
              </a:rPr>
              <a:t>: </a:t>
            </a:r>
          </a:p>
          <a:p>
            <a:pPr algn="ctr"/>
            <a:endParaRPr lang="es-AR" dirty="0">
              <a:solidFill>
                <a:schemeClr val="bg1"/>
              </a:solidFill>
            </a:endParaRPr>
          </a:p>
          <a:p>
            <a:pPr algn="ctr"/>
            <a:r>
              <a:rPr lang="es-AR" dirty="0">
                <a:solidFill>
                  <a:schemeClr val="bg1"/>
                </a:solidFill>
              </a:rPr>
              <a:t>Es una </a:t>
            </a:r>
            <a:r>
              <a:rPr lang="es-AR" sz="2400" b="1" dirty="0">
                <a:solidFill>
                  <a:schemeClr val="bg1"/>
                </a:solidFill>
              </a:rPr>
              <a:t>intermediación</a:t>
            </a:r>
            <a:r>
              <a:rPr lang="es-AR" dirty="0">
                <a:solidFill>
                  <a:schemeClr val="bg1"/>
                </a:solidFill>
              </a:rPr>
              <a:t> tendiente a facilitar los cambios y como tal necesita de </a:t>
            </a:r>
            <a:r>
              <a:rPr lang="es-AR" sz="2400" b="1" dirty="0">
                <a:solidFill>
                  <a:schemeClr val="bg1"/>
                </a:solidFill>
              </a:rPr>
              <a:t>especulación</a:t>
            </a:r>
            <a:r>
              <a:rPr lang="es-AR" dirty="0">
                <a:solidFill>
                  <a:schemeClr val="bg1"/>
                </a:solidFill>
              </a:rPr>
              <a:t>, necesita de una actividad inteligente, razonada y dirigida. La nota definitoria del comercio no se encuentra en la idea de lucro sino en esa intervención, a través de una especulación técnica entre la oferta y la demanda, entre la riqueza y el consumo de bienes, vale decir, en la circulación y distribución. </a:t>
            </a:r>
          </a:p>
          <a:p>
            <a:pPr algn="ctr"/>
            <a:endParaRPr lang="es-AR" dirty="0"/>
          </a:p>
        </p:txBody>
      </p:sp>
      <p:sp>
        <p:nvSpPr>
          <p:cNvPr id="3" name="Rectángulo 2"/>
          <p:cNvSpPr/>
          <p:nvPr/>
        </p:nvSpPr>
        <p:spPr>
          <a:xfrm>
            <a:off x="1738648" y="334851"/>
            <a:ext cx="10161431" cy="99167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a:p>
            <a:pPr algn="ctr"/>
            <a:r>
              <a:rPr lang="es-AR" sz="2400" dirty="0"/>
              <a:t>1</a:t>
            </a:r>
            <a:r>
              <a:rPr lang="es-AR" sz="2400" b="1" dirty="0"/>
              <a:t>. CONCEPTO Y UBICACIÓN DEL DERECHO MERCANTIL </a:t>
            </a:r>
            <a:endParaRPr lang="es-AR" sz="2400" dirty="0"/>
          </a:p>
          <a:p>
            <a:pPr algn="ctr"/>
            <a:endParaRPr lang="es-AR" dirty="0"/>
          </a:p>
        </p:txBody>
      </p:sp>
      <p:sp>
        <p:nvSpPr>
          <p:cNvPr id="4" name="Rectángulo 3"/>
          <p:cNvSpPr/>
          <p:nvPr/>
        </p:nvSpPr>
        <p:spPr>
          <a:xfrm>
            <a:off x="1970467" y="4893972"/>
            <a:ext cx="8809149" cy="158410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solidFill>
                <a:schemeClr val="bg1"/>
              </a:solidFill>
            </a:endParaRPr>
          </a:p>
          <a:p>
            <a:pPr algn="ctr"/>
            <a:r>
              <a:rPr lang="es-AR" sz="2000" b="1" u="sng" dirty="0">
                <a:solidFill>
                  <a:schemeClr val="bg1"/>
                </a:solidFill>
              </a:rPr>
              <a:t>ASPECTOS SOCIALES, ECONÓMICOS Y JURÍDICOS DEL COMERCIO</a:t>
            </a:r>
          </a:p>
          <a:p>
            <a:pPr algn="ctr"/>
            <a:endParaRPr lang="es-AR" dirty="0">
              <a:solidFill>
                <a:schemeClr val="bg1"/>
              </a:solidFill>
            </a:endParaRPr>
          </a:p>
          <a:p>
            <a:pPr algn="ctr"/>
            <a:r>
              <a:rPr lang="es-AR" dirty="0">
                <a:solidFill>
                  <a:schemeClr val="bg1"/>
                </a:solidFill>
              </a:rPr>
              <a:t>El comercio es indivisible, una unidad, al cual lo podemos observar y exponer desde estos puntos de vista:</a:t>
            </a:r>
          </a:p>
          <a:p>
            <a:pPr algn="ctr"/>
            <a:endParaRPr lang="es-AR" dirty="0">
              <a:solidFill>
                <a:schemeClr val="bg1"/>
              </a:solidFill>
            </a:endParaRPr>
          </a:p>
        </p:txBody>
      </p:sp>
      <p:sp>
        <p:nvSpPr>
          <p:cNvPr id="5" name="Flecha abajo 4"/>
          <p:cNvSpPr/>
          <p:nvPr/>
        </p:nvSpPr>
        <p:spPr>
          <a:xfrm>
            <a:off x="5756856" y="4172756"/>
            <a:ext cx="605307" cy="65682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Flecha derecha 6"/>
          <p:cNvSpPr/>
          <p:nvPr/>
        </p:nvSpPr>
        <p:spPr>
          <a:xfrm>
            <a:off x="10869769" y="5331854"/>
            <a:ext cx="1133341" cy="52803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8" name="Imagen 7"/>
          <p:cNvPicPr>
            <a:picLocks noChangeAspect="1"/>
          </p:cNvPicPr>
          <p:nvPr/>
        </p:nvPicPr>
        <p:blipFill>
          <a:blip r:embed="rId2"/>
          <a:stretch>
            <a:fillRect/>
          </a:stretch>
        </p:blipFill>
        <p:spPr>
          <a:xfrm>
            <a:off x="162119" y="507408"/>
            <a:ext cx="1576529" cy="1123079"/>
          </a:xfrm>
          <a:prstGeom prst="rect">
            <a:avLst/>
          </a:prstGeom>
        </p:spPr>
      </p:pic>
    </p:spTree>
    <p:extLst>
      <p:ext uri="{BB962C8B-B14F-4D97-AF65-F5344CB8AC3E}">
        <p14:creationId xmlns:p14="http://schemas.microsoft.com/office/powerpoint/2010/main" val="14349192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a 1"/>
          <p:cNvGraphicFramePr>
            <a:graphicFrameLocks noGrp="1"/>
          </p:cNvGraphicFramePr>
          <p:nvPr>
            <p:extLst>
              <p:ext uri="{D42A27DB-BD31-4B8C-83A1-F6EECF244321}">
                <p14:modId xmlns:p14="http://schemas.microsoft.com/office/powerpoint/2010/main" val="3091913419"/>
              </p:ext>
            </p:extLst>
          </p:nvPr>
        </p:nvGraphicFramePr>
        <p:xfrm>
          <a:off x="759853" y="1923818"/>
          <a:ext cx="10934163" cy="4489861"/>
        </p:xfrm>
        <a:graphic>
          <a:graphicData uri="http://schemas.openxmlformats.org/drawingml/2006/table">
            <a:tbl>
              <a:tblPr firstRow="1" firstCol="1" bandRow="1">
                <a:tableStyleId>{5940675A-B579-460E-94D1-54222C63F5DA}</a:tableStyleId>
              </a:tblPr>
              <a:tblGrid>
                <a:gridCol w="2800505">
                  <a:extLst>
                    <a:ext uri="{9D8B030D-6E8A-4147-A177-3AD203B41FA5}">
                      <a16:colId xmlns:a16="http://schemas.microsoft.com/office/drawing/2014/main" val="20000"/>
                    </a:ext>
                  </a:extLst>
                </a:gridCol>
                <a:gridCol w="8133658">
                  <a:extLst>
                    <a:ext uri="{9D8B030D-6E8A-4147-A177-3AD203B41FA5}">
                      <a16:colId xmlns:a16="http://schemas.microsoft.com/office/drawing/2014/main" val="20001"/>
                    </a:ext>
                  </a:extLst>
                </a:gridCol>
              </a:tblGrid>
              <a:tr h="1074328">
                <a:tc>
                  <a:txBody>
                    <a:bodyPr/>
                    <a:lstStyle/>
                    <a:p>
                      <a:pPr algn="just">
                        <a:lnSpc>
                          <a:spcPct val="115000"/>
                        </a:lnSpc>
                        <a:spcBef>
                          <a:spcPts val="600"/>
                        </a:spcBef>
                        <a:spcAft>
                          <a:spcPts val="600"/>
                        </a:spcAft>
                      </a:pPr>
                      <a:r>
                        <a:rPr lang="es-AR" sz="2400" b="1" dirty="0">
                          <a:solidFill>
                            <a:sysClr val="windowText" lastClr="000000"/>
                          </a:solidFill>
                          <a:effectLst/>
                        </a:rPr>
                        <a:t>ASPECTOS SOCIALES</a:t>
                      </a:r>
                      <a:endParaRPr lang="es-AR" sz="2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60000"/>
                        <a:lumOff val="40000"/>
                      </a:schemeClr>
                    </a:solidFill>
                  </a:tcPr>
                </a:tc>
                <a:tc>
                  <a:txBody>
                    <a:bodyPr/>
                    <a:lstStyle/>
                    <a:p>
                      <a:pPr algn="just">
                        <a:lnSpc>
                          <a:spcPct val="115000"/>
                        </a:lnSpc>
                        <a:spcBef>
                          <a:spcPts val="600"/>
                        </a:spcBef>
                        <a:spcAft>
                          <a:spcPts val="600"/>
                        </a:spcAft>
                      </a:pPr>
                      <a:r>
                        <a:rPr lang="es-AR" sz="2000" dirty="0">
                          <a:solidFill>
                            <a:sysClr val="windowText" lastClr="000000"/>
                          </a:solidFill>
                          <a:effectLst/>
                        </a:rPr>
                        <a:t>Atiende las necesidades de la convivencia</a:t>
                      </a:r>
                      <a:r>
                        <a:rPr lang="es-AR" sz="2000" baseline="0" dirty="0">
                          <a:solidFill>
                            <a:sysClr val="windowText" lastClr="000000"/>
                          </a:solidFill>
                          <a:effectLst/>
                        </a:rPr>
                        <a:t> y de consumo que genera la sociedad. </a:t>
                      </a:r>
                      <a:endParaRPr lang="es-AR" sz="20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10000"/>
                  </a:ext>
                </a:extLst>
              </a:tr>
              <a:tr h="2070432">
                <a:tc>
                  <a:txBody>
                    <a:bodyPr/>
                    <a:lstStyle/>
                    <a:p>
                      <a:pPr algn="just">
                        <a:lnSpc>
                          <a:spcPct val="115000"/>
                        </a:lnSpc>
                        <a:spcBef>
                          <a:spcPts val="600"/>
                        </a:spcBef>
                        <a:spcAft>
                          <a:spcPts val="600"/>
                        </a:spcAft>
                      </a:pPr>
                      <a:r>
                        <a:rPr lang="es-AR" sz="2400" b="1" dirty="0">
                          <a:solidFill>
                            <a:sysClr val="windowText" lastClr="000000"/>
                          </a:solidFill>
                          <a:effectLst/>
                        </a:rPr>
                        <a:t>ASPECTO ECONOMICO</a:t>
                      </a:r>
                      <a:endParaRPr lang="es-AR" sz="2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60000"/>
                        <a:lumOff val="40000"/>
                      </a:schemeClr>
                    </a:solidFill>
                  </a:tcPr>
                </a:tc>
                <a:tc>
                  <a:txBody>
                    <a:bodyPr/>
                    <a:lstStyle/>
                    <a:p>
                      <a:pPr algn="just">
                        <a:lnSpc>
                          <a:spcPct val="115000"/>
                        </a:lnSpc>
                        <a:spcBef>
                          <a:spcPts val="600"/>
                        </a:spcBef>
                        <a:spcAft>
                          <a:spcPts val="600"/>
                        </a:spcAft>
                      </a:pPr>
                      <a:r>
                        <a:rPr lang="es-AR" sz="2000" dirty="0">
                          <a:solidFill>
                            <a:sysClr val="windowText" lastClr="000000"/>
                          </a:solidFill>
                          <a:effectLst/>
                        </a:rPr>
                        <a:t>Impone</a:t>
                      </a:r>
                      <a:r>
                        <a:rPr lang="es-AR" sz="2000" baseline="0" dirty="0">
                          <a:solidFill>
                            <a:sysClr val="windowText" lastClr="000000"/>
                          </a:solidFill>
                          <a:effectLst/>
                        </a:rPr>
                        <a:t> las </a:t>
                      </a:r>
                      <a:r>
                        <a:rPr lang="es-AR" sz="2000" dirty="0">
                          <a:solidFill>
                            <a:sysClr val="windowText" lastClr="000000"/>
                          </a:solidFill>
                          <a:effectLst/>
                        </a:rPr>
                        <a:t>pautas que rigen al comercio. Todo acto de comercio tiene contenido económico y todo acto con contenido económico tiene una dirección conforme las leyes de la ciencia económica. </a:t>
                      </a:r>
                    </a:p>
                    <a:p>
                      <a:pPr algn="just">
                        <a:lnSpc>
                          <a:spcPct val="115000"/>
                        </a:lnSpc>
                        <a:spcBef>
                          <a:spcPts val="600"/>
                        </a:spcBef>
                        <a:spcAft>
                          <a:spcPts val="600"/>
                        </a:spcAft>
                      </a:pPr>
                      <a:r>
                        <a:rPr lang="es-AR" sz="2000" dirty="0">
                          <a:solidFill>
                            <a:sysClr val="windowText" lastClr="000000"/>
                          </a:solidFill>
                          <a:effectLst/>
                        </a:rPr>
                        <a:t>Constituye</a:t>
                      </a:r>
                      <a:r>
                        <a:rPr lang="es-AR" sz="2000" baseline="0" dirty="0">
                          <a:solidFill>
                            <a:sysClr val="windowText" lastClr="000000"/>
                          </a:solidFill>
                          <a:effectLst/>
                        </a:rPr>
                        <a:t> el “ser” del comercio</a:t>
                      </a:r>
                      <a:endParaRPr lang="es-AR" sz="2000" dirty="0">
                        <a:solidFill>
                          <a:sysClr val="windowText" lastClr="000000"/>
                        </a:solidFill>
                        <a:effectLst/>
                      </a:endParaRPr>
                    </a:p>
                  </a:txBody>
                  <a:tcPr marL="68580" marR="68580" marT="0" marB="0">
                    <a:solidFill>
                      <a:schemeClr val="accent1">
                        <a:lumMod val="60000"/>
                        <a:lumOff val="40000"/>
                      </a:schemeClr>
                    </a:solidFill>
                  </a:tcPr>
                </a:tc>
                <a:extLst>
                  <a:ext uri="{0D108BD9-81ED-4DB2-BD59-A6C34878D82A}">
                    <a16:rowId xmlns:a16="http://schemas.microsoft.com/office/drawing/2014/main" val="10001"/>
                  </a:ext>
                </a:extLst>
              </a:tr>
              <a:tr h="1345101">
                <a:tc>
                  <a:txBody>
                    <a:bodyPr/>
                    <a:lstStyle/>
                    <a:p>
                      <a:pPr algn="just">
                        <a:lnSpc>
                          <a:spcPct val="115000"/>
                        </a:lnSpc>
                        <a:spcBef>
                          <a:spcPts val="600"/>
                        </a:spcBef>
                        <a:spcAft>
                          <a:spcPts val="600"/>
                        </a:spcAft>
                      </a:pPr>
                      <a:r>
                        <a:rPr lang="es-AR" sz="2400" b="1" dirty="0">
                          <a:solidFill>
                            <a:sysClr val="windowText" lastClr="000000"/>
                          </a:solidFill>
                          <a:effectLst/>
                        </a:rPr>
                        <a:t>ASPECTO JURIDICO</a:t>
                      </a:r>
                      <a:endParaRPr lang="es-AR" sz="2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60000"/>
                        <a:lumOff val="40000"/>
                      </a:schemeClr>
                    </a:solidFill>
                  </a:tcPr>
                </a:tc>
                <a:tc>
                  <a:txBody>
                    <a:bodyPr/>
                    <a:lstStyle/>
                    <a:p>
                      <a:pPr algn="just">
                        <a:lnSpc>
                          <a:spcPct val="115000"/>
                        </a:lnSpc>
                        <a:spcBef>
                          <a:spcPts val="600"/>
                        </a:spcBef>
                        <a:spcAft>
                          <a:spcPts val="600"/>
                        </a:spcAft>
                      </a:pPr>
                      <a:r>
                        <a:rPr lang="es-AR" sz="2000" dirty="0">
                          <a:solidFill>
                            <a:sysClr val="windowText" lastClr="000000"/>
                          </a:solidFill>
                          <a:effectLst/>
                        </a:rPr>
                        <a:t>Constituye el “deber ser” del comercio.</a:t>
                      </a:r>
                    </a:p>
                    <a:p>
                      <a:pPr algn="just">
                        <a:lnSpc>
                          <a:spcPct val="115000"/>
                        </a:lnSpc>
                        <a:spcBef>
                          <a:spcPts val="600"/>
                        </a:spcBef>
                        <a:spcAft>
                          <a:spcPts val="600"/>
                        </a:spcAft>
                      </a:pPr>
                      <a:r>
                        <a:rPr lang="es-AR" sz="2000" dirty="0">
                          <a:solidFill>
                            <a:sysClr val="windowText" lastClr="000000"/>
                          </a:solidFill>
                          <a:effectLst/>
                        </a:rPr>
                        <a:t>La forma en que debe efectivizarse la tendencia económica en determinados actos.</a:t>
                      </a:r>
                      <a:endParaRPr lang="es-AR" sz="20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accent1">
                        <a:lumMod val="60000"/>
                        <a:lumOff val="40000"/>
                      </a:schemeClr>
                    </a:solidFill>
                  </a:tcPr>
                </a:tc>
                <a:extLst>
                  <a:ext uri="{0D108BD9-81ED-4DB2-BD59-A6C34878D82A}">
                    <a16:rowId xmlns:a16="http://schemas.microsoft.com/office/drawing/2014/main" val="10002"/>
                  </a:ext>
                </a:extLst>
              </a:tr>
            </a:tbl>
          </a:graphicData>
        </a:graphic>
      </p:graphicFrame>
      <p:sp>
        <p:nvSpPr>
          <p:cNvPr id="3" name="Rectángulo 2"/>
          <p:cNvSpPr/>
          <p:nvPr/>
        </p:nvSpPr>
        <p:spPr>
          <a:xfrm>
            <a:off x="1738648" y="334851"/>
            <a:ext cx="10161431" cy="99167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a:p>
            <a:pPr algn="ctr"/>
            <a:r>
              <a:rPr lang="es-AR" sz="2400" dirty="0"/>
              <a:t>1</a:t>
            </a:r>
            <a:r>
              <a:rPr lang="es-AR" sz="2400" b="1" dirty="0"/>
              <a:t>. CONCEPTO Y UBICACIÓN DEL DERECHO MERCANTIL </a:t>
            </a:r>
            <a:endParaRPr lang="es-AR" sz="2400" dirty="0"/>
          </a:p>
          <a:p>
            <a:pPr algn="ctr"/>
            <a:endParaRPr lang="es-AR" dirty="0"/>
          </a:p>
        </p:txBody>
      </p:sp>
    </p:spTree>
    <p:extLst>
      <p:ext uri="{BB962C8B-B14F-4D97-AF65-F5344CB8AC3E}">
        <p14:creationId xmlns:p14="http://schemas.microsoft.com/office/powerpoint/2010/main" val="1932273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40913" y="1996225"/>
            <a:ext cx="5203064" cy="466215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000" b="1" u="sng" dirty="0"/>
          </a:p>
          <a:p>
            <a:pPr algn="ctr"/>
            <a:r>
              <a:rPr lang="es-AR" sz="2400" b="1" u="sng" dirty="0">
                <a:solidFill>
                  <a:schemeClr val="bg1"/>
                </a:solidFill>
              </a:rPr>
              <a:t>EL DIVORCIO ENTRE COMERCIO Y DERECHO MERCANTIL</a:t>
            </a:r>
            <a:r>
              <a:rPr lang="es-AR" sz="2400" b="1" dirty="0">
                <a:solidFill>
                  <a:schemeClr val="bg1"/>
                </a:solidFill>
              </a:rPr>
              <a:t>: </a:t>
            </a:r>
          </a:p>
          <a:p>
            <a:pPr algn="ctr"/>
            <a:endParaRPr lang="es-AR" sz="2400" b="1" dirty="0">
              <a:solidFill>
                <a:schemeClr val="bg1"/>
              </a:solidFill>
            </a:endParaRPr>
          </a:p>
          <a:p>
            <a:r>
              <a:rPr lang="es-AR" sz="2000" dirty="0">
                <a:solidFill>
                  <a:schemeClr val="bg1"/>
                </a:solidFill>
              </a:rPr>
              <a:t>El </a:t>
            </a:r>
            <a:r>
              <a:rPr lang="es-AR" sz="2800" b="1" dirty="0">
                <a:solidFill>
                  <a:schemeClr val="bg1"/>
                </a:solidFill>
              </a:rPr>
              <a:t>comercio </a:t>
            </a:r>
            <a:r>
              <a:rPr lang="es-AR" sz="2000" dirty="0">
                <a:solidFill>
                  <a:schemeClr val="bg1"/>
                </a:solidFill>
              </a:rPr>
              <a:t>es “una actividad de intermediación especulativa, de intervención técnica entre producción y consumo”. Y </a:t>
            </a:r>
            <a:r>
              <a:rPr lang="es-AR" sz="2800" b="1" dirty="0">
                <a:solidFill>
                  <a:schemeClr val="bg1"/>
                </a:solidFill>
              </a:rPr>
              <a:t>Derecho Comercial </a:t>
            </a:r>
            <a:r>
              <a:rPr lang="es-AR" sz="2000" dirty="0">
                <a:solidFill>
                  <a:schemeClr val="bg1"/>
                </a:solidFill>
              </a:rPr>
              <a:t>es “el conjunto de normas que regulan la intervención especulativa entre la oferta y la demanda, los sujetos, actos y estructuras del proceso económico”. </a:t>
            </a:r>
          </a:p>
          <a:p>
            <a:endParaRPr lang="es-AR" dirty="0">
              <a:solidFill>
                <a:schemeClr val="bg1"/>
              </a:solidFill>
            </a:endParaRPr>
          </a:p>
        </p:txBody>
      </p:sp>
      <p:sp>
        <p:nvSpPr>
          <p:cNvPr id="3" name="Rectángulo 2"/>
          <p:cNvSpPr/>
          <p:nvPr/>
        </p:nvSpPr>
        <p:spPr>
          <a:xfrm>
            <a:off x="6233374" y="2189408"/>
            <a:ext cx="5782613" cy="435306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sz="2400" b="1" u="sng" dirty="0">
                <a:solidFill>
                  <a:schemeClr val="bg1"/>
                </a:solidFill>
              </a:rPr>
              <a:t>CRISIS DEL SISTEMA</a:t>
            </a:r>
            <a:r>
              <a:rPr lang="es-AR" sz="2400" dirty="0">
                <a:solidFill>
                  <a:schemeClr val="bg1"/>
                </a:solidFill>
              </a:rPr>
              <a:t>: </a:t>
            </a:r>
          </a:p>
          <a:p>
            <a:pPr algn="ctr"/>
            <a:endParaRPr lang="es-AR" sz="2400" dirty="0">
              <a:solidFill>
                <a:schemeClr val="bg1"/>
              </a:solidFill>
            </a:endParaRPr>
          </a:p>
          <a:p>
            <a:r>
              <a:rPr lang="es-AR" dirty="0">
                <a:solidFill>
                  <a:schemeClr val="bg1"/>
                </a:solidFill>
              </a:rPr>
              <a:t>La comercialización del derecho privado y el intento de retener al Derecho Comercial con una vieja idea de comercio, ha generado lo que llaman los autores la “</a:t>
            </a:r>
            <a:r>
              <a:rPr lang="es-AR" b="1" u="sng" dirty="0">
                <a:solidFill>
                  <a:schemeClr val="bg1"/>
                </a:solidFill>
              </a:rPr>
              <a:t>crisis del Derecho Mercantil</a:t>
            </a:r>
            <a:r>
              <a:rPr lang="es-AR" dirty="0">
                <a:solidFill>
                  <a:schemeClr val="bg1"/>
                </a:solidFill>
              </a:rPr>
              <a:t>”. Nuestra legislación mercantil no se haya en un código sino en un cumulo de leyes y decretos que no siguen siempre un esquema orgánico. </a:t>
            </a:r>
            <a:r>
              <a:rPr lang="es-AR" dirty="0" err="1">
                <a:solidFill>
                  <a:schemeClr val="bg1"/>
                </a:solidFill>
              </a:rPr>
              <a:t>Ej</a:t>
            </a:r>
            <a:r>
              <a:rPr lang="es-AR" dirty="0">
                <a:solidFill>
                  <a:schemeClr val="bg1"/>
                </a:solidFill>
              </a:rPr>
              <a:t>: ley de entidades financieras; de Sociedades; de concursos. </a:t>
            </a:r>
          </a:p>
          <a:p>
            <a:r>
              <a:rPr lang="es-AR" dirty="0">
                <a:solidFill>
                  <a:schemeClr val="bg1"/>
                </a:solidFill>
              </a:rPr>
              <a:t>El Derecho Mercantil es un derecho privado, </a:t>
            </a:r>
            <a:r>
              <a:rPr lang="es-AR" dirty="0" err="1">
                <a:solidFill>
                  <a:schemeClr val="bg1"/>
                </a:solidFill>
              </a:rPr>
              <a:t>publicistico</a:t>
            </a:r>
            <a:r>
              <a:rPr lang="es-AR" dirty="0">
                <a:solidFill>
                  <a:schemeClr val="bg1"/>
                </a:solidFill>
              </a:rPr>
              <a:t>. </a:t>
            </a:r>
          </a:p>
          <a:p>
            <a:pPr algn="ctr"/>
            <a:endParaRPr lang="es-AR" dirty="0"/>
          </a:p>
        </p:txBody>
      </p:sp>
      <p:sp>
        <p:nvSpPr>
          <p:cNvPr id="4" name="Rectángulo 3"/>
          <p:cNvSpPr/>
          <p:nvPr/>
        </p:nvSpPr>
        <p:spPr>
          <a:xfrm>
            <a:off x="1738648" y="334851"/>
            <a:ext cx="10161431" cy="99167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a:p>
            <a:pPr algn="ctr"/>
            <a:r>
              <a:rPr lang="es-AR" sz="2400" dirty="0"/>
              <a:t>1</a:t>
            </a:r>
            <a:r>
              <a:rPr lang="es-AR" sz="2400" b="1" dirty="0"/>
              <a:t>. CONCEPTO Y UBICACIÓN DEL DERECHO MERCANTIL </a:t>
            </a:r>
            <a:endParaRPr lang="es-AR" sz="2400" dirty="0"/>
          </a:p>
          <a:p>
            <a:pPr algn="ctr"/>
            <a:endParaRPr lang="es-AR" dirty="0"/>
          </a:p>
        </p:txBody>
      </p:sp>
      <p:pic>
        <p:nvPicPr>
          <p:cNvPr id="5" name="Imagen 4"/>
          <p:cNvPicPr>
            <a:picLocks noChangeAspect="1"/>
          </p:cNvPicPr>
          <p:nvPr/>
        </p:nvPicPr>
        <p:blipFill>
          <a:blip r:embed="rId2"/>
          <a:stretch>
            <a:fillRect/>
          </a:stretch>
        </p:blipFill>
        <p:spPr>
          <a:xfrm>
            <a:off x="162119" y="507408"/>
            <a:ext cx="1576529" cy="1123079"/>
          </a:xfrm>
          <a:prstGeom prst="rect">
            <a:avLst/>
          </a:prstGeom>
        </p:spPr>
      </p:pic>
    </p:spTree>
    <p:extLst>
      <p:ext uri="{BB962C8B-B14F-4D97-AF65-F5344CB8AC3E}">
        <p14:creationId xmlns:p14="http://schemas.microsoft.com/office/powerpoint/2010/main" val="2308134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89397" y="1007166"/>
            <a:ext cx="11410682" cy="5678555"/>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u="sng" dirty="0">
                <a:solidFill>
                  <a:schemeClr val="bg1"/>
                </a:solidFill>
              </a:rPr>
              <a:t>CONCEPTO DE DERECHO COMERCIAL. DEFINICIÓN. CARACTERES</a:t>
            </a:r>
            <a:r>
              <a:rPr lang="es-AR" sz="2000" b="1" dirty="0">
                <a:solidFill>
                  <a:schemeClr val="bg1"/>
                </a:solidFill>
              </a:rPr>
              <a:t>:</a:t>
            </a:r>
          </a:p>
          <a:p>
            <a:pPr algn="ctr"/>
            <a:endParaRPr lang="es-AR" dirty="0">
              <a:solidFill>
                <a:schemeClr val="bg1"/>
              </a:solidFill>
            </a:endParaRPr>
          </a:p>
          <a:p>
            <a:r>
              <a:rPr lang="es-AR" sz="1600" dirty="0">
                <a:solidFill>
                  <a:schemeClr val="bg1"/>
                </a:solidFill>
              </a:rPr>
              <a:t>El </a:t>
            </a:r>
            <a:r>
              <a:rPr lang="es-AR" sz="1600" b="1" dirty="0">
                <a:solidFill>
                  <a:schemeClr val="bg1"/>
                </a:solidFill>
              </a:rPr>
              <a:t>Derecho Comercial</a:t>
            </a:r>
            <a:r>
              <a:rPr lang="es-AR" sz="1600" dirty="0">
                <a:solidFill>
                  <a:schemeClr val="bg1"/>
                </a:solidFill>
              </a:rPr>
              <a:t> es la rama del derecho privado que regula las relaciones derivadas de los actos de intermediación especulativa, que tiene por finalidad facilitar la circulación de la riqueza. </a:t>
            </a:r>
          </a:p>
          <a:p>
            <a:r>
              <a:rPr lang="es-AR" sz="1600" dirty="0">
                <a:solidFill>
                  <a:schemeClr val="bg1"/>
                </a:solidFill>
              </a:rPr>
              <a:t>La idea de lucro no se registra en la definición, aunque si la idea intervención especulativa técnica.</a:t>
            </a:r>
          </a:p>
          <a:p>
            <a:endParaRPr lang="es-AR" sz="1600" dirty="0">
              <a:solidFill>
                <a:schemeClr val="bg1"/>
              </a:solidFill>
            </a:endParaRPr>
          </a:p>
          <a:p>
            <a:pPr marL="342900" indent="-342900">
              <a:buFont typeface="+mj-lt"/>
              <a:buAutoNum type="arabicPeriod"/>
            </a:pPr>
            <a:r>
              <a:rPr lang="es-AR" sz="1600" b="1" dirty="0">
                <a:solidFill>
                  <a:schemeClr val="bg1"/>
                </a:solidFill>
              </a:rPr>
              <a:t>El Derecho Mercantil es una rama del derecho privado que tiende a su publicitación</a:t>
            </a:r>
            <a:r>
              <a:rPr lang="es-AR" sz="1600" dirty="0">
                <a:solidFill>
                  <a:schemeClr val="bg1"/>
                </a:solidFill>
              </a:rPr>
              <a:t>. </a:t>
            </a:r>
          </a:p>
          <a:p>
            <a:pPr marL="342900" indent="-342900">
              <a:buFont typeface="+mj-lt"/>
              <a:buAutoNum type="arabicPeriod"/>
            </a:pPr>
            <a:r>
              <a:rPr lang="es-AR" sz="1600" dirty="0">
                <a:solidFill>
                  <a:schemeClr val="bg1"/>
                </a:solidFill>
              </a:rPr>
              <a:t>Es un </a:t>
            </a:r>
            <a:r>
              <a:rPr lang="es-AR" sz="1600" b="1" dirty="0">
                <a:solidFill>
                  <a:schemeClr val="bg1"/>
                </a:solidFill>
              </a:rPr>
              <a:t>derecho especial</a:t>
            </a:r>
            <a:r>
              <a:rPr lang="es-AR" sz="1600" dirty="0">
                <a:solidFill>
                  <a:schemeClr val="bg1"/>
                </a:solidFill>
              </a:rPr>
              <a:t>, ya que dentro de la rama del derecho privado regula actos con contenidos especiales. </a:t>
            </a:r>
          </a:p>
          <a:p>
            <a:pPr marL="342900" indent="-342900">
              <a:buFont typeface="+mj-lt"/>
              <a:buAutoNum type="arabicPeriod"/>
            </a:pPr>
            <a:r>
              <a:rPr lang="es-AR" sz="1600" dirty="0">
                <a:solidFill>
                  <a:schemeClr val="bg1"/>
                </a:solidFill>
              </a:rPr>
              <a:t>Es un </a:t>
            </a:r>
            <a:r>
              <a:rPr lang="es-AR" sz="1600" b="1" dirty="0">
                <a:solidFill>
                  <a:schemeClr val="bg1"/>
                </a:solidFill>
              </a:rPr>
              <a:t>derecho esencial y típicamente consuetudinario</a:t>
            </a:r>
            <a:r>
              <a:rPr lang="es-AR" sz="1600" dirty="0">
                <a:solidFill>
                  <a:schemeClr val="bg1"/>
                </a:solidFill>
              </a:rPr>
              <a:t>, ya que es progresivo y se va adaptando a las necesidades de la vida; tiene un poder expansivo que lo va llevando a la universalidad. </a:t>
            </a:r>
          </a:p>
          <a:p>
            <a:endParaRPr lang="es-AR" sz="1600" dirty="0">
              <a:solidFill>
                <a:schemeClr val="bg1"/>
              </a:solidFill>
            </a:endParaRPr>
          </a:p>
          <a:p>
            <a:pPr algn="ctr"/>
            <a:r>
              <a:rPr lang="es-MX" sz="1600" dirty="0">
                <a:solidFill>
                  <a:schemeClr val="bg1"/>
                </a:solidFill>
              </a:rPr>
              <a:t>El Derecho Comercial no solo involucra al Derecho Mercantil, también comprende:</a:t>
            </a:r>
          </a:p>
          <a:p>
            <a:pPr algn="ctr"/>
            <a:r>
              <a:rPr lang="es-MX" sz="1600" dirty="0">
                <a:solidFill>
                  <a:schemeClr val="bg1"/>
                </a:solidFill>
              </a:rPr>
              <a:t>Derecho societario.</a:t>
            </a:r>
          </a:p>
          <a:p>
            <a:pPr algn="ctr"/>
            <a:r>
              <a:rPr lang="es-MX" sz="1600" dirty="0">
                <a:solidFill>
                  <a:schemeClr val="bg1"/>
                </a:solidFill>
              </a:rPr>
              <a:t>Derecho concursal.</a:t>
            </a:r>
          </a:p>
          <a:p>
            <a:pPr algn="ctr"/>
            <a:r>
              <a:rPr lang="es-MX" sz="1600" dirty="0">
                <a:solidFill>
                  <a:schemeClr val="bg1"/>
                </a:solidFill>
              </a:rPr>
              <a:t>Derecho cambiario.</a:t>
            </a:r>
          </a:p>
          <a:p>
            <a:pPr algn="ctr"/>
            <a:r>
              <a:rPr lang="es-MX" sz="1600" dirty="0">
                <a:solidFill>
                  <a:schemeClr val="bg1"/>
                </a:solidFill>
              </a:rPr>
              <a:t>Derecho del seguro.</a:t>
            </a:r>
          </a:p>
          <a:p>
            <a:pPr algn="ctr"/>
            <a:r>
              <a:rPr lang="es-MX" sz="1600" dirty="0">
                <a:solidFill>
                  <a:schemeClr val="bg1"/>
                </a:solidFill>
              </a:rPr>
              <a:t>Derecho de la navegación.</a:t>
            </a:r>
          </a:p>
          <a:p>
            <a:pPr algn="ctr"/>
            <a:r>
              <a:rPr lang="es-MX" sz="1600" dirty="0">
                <a:solidFill>
                  <a:schemeClr val="bg1"/>
                </a:solidFill>
              </a:rPr>
              <a:t>Derecho bancario.</a:t>
            </a:r>
          </a:p>
          <a:p>
            <a:pPr algn="ctr"/>
            <a:r>
              <a:rPr lang="es-MX" sz="1600" dirty="0">
                <a:solidFill>
                  <a:schemeClr val="bg1"/>
                </a:solidFill>
              </a:rPr>
              <a:t>Derecho bursátil.</a:t>
            </a:r>
          </a:p>
          <a:p>
            <a:pPr algn="ctr"/>
            <a:r>
              <a:rPr lang="es-MX" sz="1600" dirty="0">
                <a:solidFill>
                  <a:schemeClr val="bg1"/>
                </a:solidFill>
              </a:rPr>
              <a:t>El Derecho Comercial desborda del marco del comercio entendido económicamente. </a:t>
            </a:r>
          </a:p>
          <a:p>
            <a:pPr algn="ctr"/>
            <a:endParaRPr lang="es-AR" dirty="0">
              <a:solidFill>
                <a:schemeClr val="bg1"/>
              </a:solidFill>
            </a:endParaRPr>
          </a:p>
        </p:txBody>
      </p:sp>
      <p:sp>
        <p:nvSpPr>
          <p:cNvPr id="3" name="Rectángulo 2"/>
          <p:cNvSpPr/>
          <p:nvPr/>
        </p:nvSpPr>
        <p:spPr>
          <a:xfrm>
            <a:off x="1738648" y="334852"/>
            <a:ext cx="10161431" cy="672314"/>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a:p>
            <a:pPr algn="ctr"/>
            <a:r>
              <a:rPr lang="es-AR" sz="2400" dirty="0"/>
              <a:t>1</a:t>
            </a:r>
            <a:r>
              <a:rPr lang="es-AR" sz="2400" b="1" dirty="0"/>
              <a:t>. CONCEPTO Y UBICACIÓN DEL DERECHO MERCANTIL </a:t>
            </a:r>
            <a:endParaRPr lang="es-AR" sz="2400" dirty="0"/>
          </a:p>
          <a:p>
            <a:pPr algn="ctr"/>
            <a:endParaRPr lang="es-AR" dirty="0"/>
          </a:p>
        </p:txBody>
      </p:sp>
    </p:spTree>
    <p:extLst>
      <p:ext uri="{BB962C8B-B14F-4D97-AF65-F5344CB8AC3E}">
        <p14:creationId xmlns:p14="http://schemas.microsoft.com/office/powerpoint/2010/main" val="1955864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901521" y="2343955"/>
            <a:ext cx="11050074" cy="1918952"/>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000" b="1" u="sng" dirty="0"/>
          </a:p>
          <a:p>
            <a:pPr algn="ctr"/>
            <a:r>
              <a:rPr lang="es-AR" sz="2400" b="1" u="sng" dirty="0">
                <a:solidFill>
                  <a:schemeClr val="bg1"/>
                </a:solidFill>
              </a:rPr>
              <a:t>UBICACIÓN DENTRO DEL ORDEN JURÍDICO NACIONAL E INTERNACIONAL</a:t>
            </a:r>
            <a:r>
              <a:rPr lang="es-AR" sz="2000" dirty="0">
                <a:solidFill>
                  <a:schemeClr val="bg1"/>
                </a:solidFill>
              </a:rPr>
              <a:t>: </a:t>
            </a:r>
          </a:p>
          <a:p>
            <a:endParaRPr lang="es-AR" sz="2000" dirty="0">
              <a:solidFill>
                <a:schemeClr val="bg1"/>
              </a:solidFill>
            </a:endParaRPr>
          </a:p>
          <a:p>
            <a:pPr algn="ctr"/>
            <a:r>
              <a:rPr lang="es-AR" sz="2000" dirty="0">
                <a:solidFill>
                  <a:schemeClr val="bg1"/>
                </a:solidFill>
              </a:rPr>
              <a:t>El derecho comercial se sitúa como una rama del derecho privado (es un derecho nacional privado) que al mismo tiempo con su publicitación se viene dando una internacionalización del mismo. </a:t>
            </a:r>
          </a:p>
          <a:p>
            <a:pPr algn="ctr"/>
            <a:endParaRPr lang="es-AR" dirty="0"/>
          </a:p>
        </p:txBody>
      </p:sp>
      <p:sp>
        <p:nvSpPr>
          <p:cNvPr id="3" name="Rectángulo 2"/>
          <p:cNvSpPr/>
          <p:nvPr/>
        </p:nvSpPr>
        <p:spPr>
          <a:xfrm>
            <a:off x="1738648" y="334851"/>
            <a:ext cx="10161431" cy="99167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a:p>
            <a:pPr algn="ctr"/>
            <a:r>
              <a:rPr lang="es-AR" sz="2400" dirty="0"/>
              <a:t>1</a:t>
            </a:r>
            <a:r>
              <a:rPr lang="es-AR" sz="2400" b="1" dirty="0"/>
              <a:t>. CONCEPTO Y UBICACIÓN DEL DERECHO MERCANTIL </a:t>
            </a:r>
            <a:endParaRPr lang="es-AR" sz="2400" dirty="0"/>
          </a:p>
          <a:p>
            <a:pPr algn="ctr"/>
            <a:endParaRPr lang="es-AR" dirty="0"/>
          </a:p>
        </p:txBody>
      </p:sp>
    </p:spTree>
    <p:extLst>
      <p:ext uri="{BB962C8B-B14F-4D97-AF65-F5344CB8AC3E}">
        <p14:creationId xmlns:p14="http://schemas.microsoft.com/office/powerpoint/2010/main" val="3059982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236372" y="1867437"/>
            <a:ext cx="10303098" cy="453336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u="sng" dirty="0">
                <a:solidFill>
                  <a:schemeClr val="bg1"/>
                </a:solidFill>
              </a:rPr>
              <a:t>AUTONOMÍA Y RELACIONES CON OTRAS RAMAS DEL DERECHO</a:t>
            </a:r>
            <a:r>
              <a:rPr lang="es-AR" sz="2400" dirty="0">
                <a:solidFill>
                  <a:schemeClr val="bg1"/>
                </a:solidFill>
              </a:rPr>
              <a:t>: </a:t>
            </a:r>
          </a:p>
          <a:p>
            <a:pPr algn="ctr"/>
            <a:endParaRPr lang="es-AR" sz="2000" dirty="0">
              <a:solidFill>
                <a:schemeClr val="bg1"/>
              </a:solidFill>
            </a:endParaRPr>
          </a:p>
          <a:p>
            <a:r>
              <a:rPr lang="es-AR" sz="2000" dirty="0">
                <a:solidFill>
                  <a:schemeClr val="bg1"/>
                </a:solidFill>
              </a:rPr>
              <a:t>El derecho es uno solo que por razones pedagógicas y sistemáticas es estudiado en ramas separadas. Afirmar que una rama del derecho es autónoma, no implica separarla del derecho general, sino que se señala la existencia de un conjunto de principios  y bases suficientes para un estudio separado de la rama. </a:t>
            </a:r>
          </a:p>
          <a:p>
            <a:pPr lvl="0"/>
            <a:endParaRPr lang="es-AR" sz="2000" dirty="0">
              <a:solidFill>
                <a:schemeClr val="bg1"/>
              </a:solidFill>
              <a:sym typeface="Wingdings" panose="05000000000000000000" pitchFamily="2" charset="2"/>
            </a:endParaRPr>
          </a:p>
          <a:p>
            <a:pPr lvl="0"/>
            <a:r>
              <a:rPr lang="es-AR" sz="2000" dirty="0">
                <a:solidFill>
                  <a:schemeClr val="bg1"/>
                </a:solidFill>
                <a:sym typeface="Wingdings" panose="05000000000000000000" pitchFamily="2" charset="2"/>
              </a:rPr>
              <a:t> </a:t>
            </a:r>
            <a:r>
              <a:rPr lang="es-AR" sz="2000" b="1" dirty="0">
                <a:solidFill>
                  <a:schemeClr val="bg1"/>
                </a:solidFill>
              </a:rPr>
              <a:t>AUTONOMÍA JURÍDICA</a:t>
            </a:r>
            <a:r>
              <a:rPr lang="es-AR" sz="2000" dirty="0">
                <a:solidFill>
                  <a:schemeClr val="bg1"/>
                </a:solidFill>
              </a:rPr>
              <a:t>: denota la existencia de principios propios y la regulación de fenómenos propios y particulares con un determinado tipo de normas.</a:t>
            </a:r>
          </a:p>
          <a:p>
            <a:pPr lvl="0"/>
            <a:r>
              <a:rPr lang="es-AR" sz="2000" dirty="0">
                <a:solidFill>
                  <a:schemeClr val="bg1"/>
                </a:solidFill>
                <a:sym typeface="Wingdings" panose="05000000000000000000" pitchFamily="2" charset="2"/>
              </a:rPr>
              <a:t> </a:t>
            </a:r>
            <a:r>
              <a:rPr lang="es-AR" sz="2000" b="1" dirty="0">
                <a:solidFill>
                  <a:schemeClr val="bg1"/>
                </a:solidFill>
              </a:rPr>
              <a:t>AUTONOMÍA CIENTÍFICA</a:t>
            </a:r>
            <a:r>
              <a:rPr lang="es-AR" sz="2000" dirty="0">
                <a:solidFill>
                  <a:schemeClr val="bg1"/>
                </a:solidFill>
              </a:rPr>
              <a:t>: tiene un objeto propio, principios y leyes propias.</a:t>
            </a:r>
          </a:p>
          <a:p>
            <a:pPr lvl="0"/>
            <a:r>
              <a:rPr lang="es-AR" sz="2000" dirty="0">
                <a:solidFill>
                  <a:schemeClr val="bg1"/>
                </a:solidFill>
                <a:sym typeface="Wingdings" panose="05000000000000000000" pitchFamily="2" charset="2"/>
              </a:rPr>
              <a:t> </a:t>
            </a:r>
            <a:r>
              <a:rPr lang="es-AR" sz="2000" b="1" dirty="0">
                <a:solidFill>
                  <a:schemeClr val="bg1"/>
                </a:solidFill>
              </a:rPr>
              <a:t>AUTONOMÍA DIDÁCTICA Y PEDAGÓGICA</a:t>
            </a:r>
            <a:r>
              <a:rPr lang="es-AR" sz="2000" dirty="0">
                <a:solidFill>
                  <a:schemeClr val="bg1"/>
                </a:solidFill>
              </a:rPr>
              <a:t>: estudio de esta rama por separado.</a:t>
            </a:r>
          </a:p>
          <a:p>
            <a:pPr lvl="0"/>
            <a:r>
              <a:rPr lang="es-AR" sz="2000" dirty="0">
                <a:solidFill>
                  <a:schemeClr val="bg1"/>
                </a:solidFill>
                <a:sym typeface="Wingdings" panose="05000000000000000000" pitchFamily="2" charset="2"/>
              </a:rPr>
              <a:t></a:t>
            </a:r>
            <a:r>
              <a:rPr lang="es-AR" sz="2000" b="1" dirty="0">
                <a:solidFill>
                  <a:schemeClr val="bg1"/>
                </a:solidFill>
              </a:rPr>
              <a:t>AUTONOMÍA LEGISLATIVA</a:t>
            </a:r>
            <a:r>
              <a:rPr lang="es-AR" sz="2000" dirty="0">
                <a:solidFill>
                  <a:schemeClr val="bg1"/>
                </a:solidFill>
              </a:rPr>
              <a:t>: por la existencia de un código o grupo de leyes. </a:t>
            </a:r>
          </a:p>
          <a:p>
            <a:pPr algn="ctr"/>
            <a:endParaRPr lang="es-AR" dirty="0">
              <a:solidFill>
                <a:schemeClr val="bg1"/>
              </a:solidFill>
            </a:endParaRPr>
          </a:p>
        </p:txBody>
      </p:sp>
      <p:sp>
        <p:nvSpPr>
          <p:cNvPr id="3" name="Rectángulo 2"/>
          <p:cNvSpPr/>
          <p:nvPr/>
        </p:nvSpPr>
        <p:spPr>
          <a:xfrm>
            <a:off x="1738648" y="334851"/>
            <a:ext cx="10161431" cy="99167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a:p>
            <a:pPr algn="ctr"/>
            <a:r>
              <a:rPr lang="es-AR" sz="2400" dirty="0"/>
              <a:t>1</a:t>
            </a:r>
            <a:r>
              <a:rPr lang="es-AR" sz="2400" b="1" dirty="0"/>
              <a:t>. CONCEPTO Y UBICACIÓN DEL DERECHO MERCANTIL </a:t>
            </a:r>
            <a:endParaRPr lang="es-AR" sz="2400" dirty="0"/>
          </a:p>
          <a:p>
            <a:pPr algn="ctr"/>
            <a:endParaRPr lang="es-AR" dirty="0"/>
          </a:p>
        </p:txBody>
      </p:sp>
    </p:spTree>
    <p:extLst>
      <p:ext uri="{BB962C8B-B14F-4D97-AF65-F5344CB8AC3E}">
        <p14:creationId xmlns:p14="http://schemas.microsoft.com/office/powerpoint/2010/main" val="1759477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400022" y="1571223"/>
            <a:ext cx="5859888" cy="57954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a:p>
            <a:pPr algn="ctr"/>
            <a:r>
              <a:rPr lang="es-AR" dirty="0"/>
              <a:t>Relaciones con otras ramas del derecho:</a:t>
            </a:r>
          </a:p>
          <a:p>
            <a:pPr algn="ctr"/>
            <a:endParaRPr lang="es-AR" dirty="0"/>
          </a:p>
        </p:txBody>
      </p:sp>
      <p:graphicFrame>
        <p:nvGraphicFramePr>
          <p:cNvPr id="3" name="Tabla 2"/>
          <p:cNvGraphicFramePr>
            <a:graphicFrameLocks noGrp="1"/>
          </p:cNvGraphicFramePr>
          <p:nvPr>
            <p:extLst>
              <p:ext uri="{D42A27DB-BD31-4B8C-83A1-F6EECF244321}">
                <p14:modId xmlns:p14="http://schemas.microsoft.com/office/powerpoint/2010/main" val="833467215"/>
              </p:ext>
            </p:extLst>
          </p:nvPr>
        </p:nvGraphicFramePr>
        <p:xfrm>
          <a:off x="862884" y="2322471"/>
          <a:ext cx="10547797" cy="4365167"/>
        </p:xfrm>
        <a:graphic>
          <a:graphicData uri="http://schemas.openxmlformats.org/drawingml/2006/table">
            <a:tbl>
              <a:tblPr firstRow="1" firstCol="1" bandRow="1">
                <a:tableStyleId>{5940675A-B579-460E-94D1-54222C63F5DA}</a:tableStyleId>
              </a:tblPr>
              <a:tblGrid>
                <a:gridCol w="2564638">
                  <a:extLst>
                    <a:ext uri="{9D8B030D-6E8A-4147-A177-3AD203B41FA5}">
                      <a16:colId xmlns:a16="http://schemas.microsoft.com/office/drawing/2014/main" val="20000"/>
                    </a:ext>
                  </a:extLst>
                </a:gridCol>
                <a:gridCol w="7983159">
                  <a:extLst>
                    <a:ext uri="{9D8B030D-6E8A-4147-A177-3AD203B41FA5}">
                      <a16:colId xmlns:a16="http://schemas.microsoft.com/office/drawing/2014/main" val="20001"/>
                    </a:ext>
                  </a:extLst>
                </a:gridCol>
              </a:tblGrid>
              <a:tr h="472244">
                <a:tc>
                  <a:txBody>
                    <a:bodyPr/>
                    <a:lstStyle/>
                    <a:p>
                      <a:pPr algn="just">
                        <a:lnSpc>
                          <a:spcPct val="115000"/>
                        </a:lnSpc>
                        <a:spcBef>
                          <a:spcPts val="600"/>
                        </a:spcBef>
                        <a:spcAft>
                          <a:spcPts val="600"/>
                        </a:spcAft>
                      </a:pPr>
                      <a:r>
                        <a:rPr lang="es-AR" sz="1400" b="1" dirty="0">
                          <a:solidFill>
                            <a:sysClr val="windowText" lastClr="000000"/>
                          </a:solidFill>
                          <a:effectLst/>
                        </a:rPr>
                        <a:t>TEORIA GENERAL DEL DERECHO</a:t>
                      </a:r>
                      <a:endParaRPr lang="es-AR" sz="1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tc>
                  <a:txBody>
                    <a:bodyPr/>
                    <a:lstStyle/>
                    <a:p>
                      <a:pPr algn="just">
                        <a:lnSpc>
                          <a:spcPct val="115000"/>
                        </a:lnSpc>
                        <a:spcBef>
                          <a:spcPts val="600"/>
                        </a:spcBef>
                        <a:spcAft>
                          <a:spcPts val="600"/>
                        </a:spcAft>
                      </a:pPr>
                      <a:r>
                        <a:rPr lang="es-AR" sz="1400" dirty="0">
                          <a:solidFill>
                            <a:sysClr val="windowText" lastClr="000000"/>
                          </a:solidFill>
                          <a:effectLst/>
                        </a:rPr>
                        <a:t>Brinda todos los principios en función de los cuales podremos comprender la entidad y funcionamiento de cada uno de los institutos jurídicos.</a:t>
                      </a:r>
                    </a:p>
                  </a:txBody>
                  <a:tcPr marL="51602" marR="51602" marT="0" marB="0">
                    <a:solidFill>
                      <a:schemeClr val="accent1">
                        <a:lumMod val="60000"/>
                        <a:lumOff val="40000"/>
                      </a:schemeClr>
                    </a:solidFill>
                  </a:tcPr>
                </a:tc>
                <a:extLst>
                  <a:ext uri="{0D108BD9-81ED-4DB2-BD59-A6C34878D82A}">
                    <a16:rowId xmlns:a16="http://schemas.microsoft.com/office/drawing/2014/main" val="10000"/>
                  </a:ext>
                </a:extLst>
              </a:tr>
              <a:tr h="580235">
                <a:tc>
                  <a:txBody>
                    <a:bodyPr/>
                    <a:lstStyle/>
                    <a:p>
                      <a:pPr algn="just">
                        <a:lnSpc>
                          <a:spcPct val="115000"/>
                        </a:lnSpc>
                        <a:spcBef>
                          <a:spcPts val="600"/>
                        </a:spcBef>
                        <a:spcAft>
                          <a:spcPts val="600"/>
                        </a:spcAft>
                      </a:pPr>
                      <a:r>
                        <a:rPr lang="es-AR" sz="1400" b="1" dirty="0">
                          <a:solidFill>
                            <a:sysClr val="windowText" lastClr="000000"/>
                          </a:solidFill>
                          <a:effectLst/>
                        </a:rPr>
                        <a:t>DERECHO CONSTITUCIONAL</a:t>
                      </a:r>
                      <a:endParaRPr lang="es-AR" sz="1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tc>
                  <a:txBody>
                    <a:bodyPr/>
                    <a:lstStyle/>
                    <a:p>
                      <a:pPr algn="just">
                        <a:lnSpc>
                          <a:spcPct val="115000"/>
                        </a:lnSpc>
                        <a:spcBef>
                          <a:spcPts val="600"/>
                        </a:spcBef>
                        <a:spcAft>
                          <a:spcPts val="600"/>
                        </a:spcAft>
                      </a:pPr>
                      <a:r>
                        <a:rPr lang="es-AR" sz="1400" dirty="0">
                          <a:solidFill>
                            <a:sysClr val="windowText" lastClr="000000"/>
                          </a:solidFill>
                          <a:effectLst/>
                        </a:rPr>
                        <a:t>en 1° lugar será la Constitución la que determina la forma, posibilidad, vigencia, etc., de las leyes; y en 2° lugar las leyes aun dictadas conforme las facultades y formas constitucionales, necesariamente deben adecuarse a sus principios rectores. </a:t>
                      </a:r>
                      <a:endParaRPr lang="es-AR"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extLst>
                  <a:ext uri="{0D108BD9-81ED-4DB2-BD59-A6C34878D82A}">
                    <a16:rowId xmlns:a16="http://schemas.microsoft.com/office/drawing/2014/main" val="10001"/>
                  </a:ext>
                </a:extLst>
              </a:tr>
              <a:tr h="290118">
                <a:tc>
                  <a:txBody>
                    <a:bodyPr/>
                    <a:lstStyle/>
                    <a:p>
                      <a:pPr algn="just">
                        <a:lnSpc>
                          <a:spcPct val="115000"/>
                        </a:lnSpc>
                        <a:spcBef>
                          <a:spcPts val="600"/>
                        </a:spcBef>
                        <a:spcAft>
                          <a:spcPts val="600"/>
                        </a:spcAft>
                      </a:pPr>
                      <a:r>
                        <a:rPr lang="es-AR" sz="1400" b="1" dirty="0">
                          <a:solidFill>
                            <a:sysClr val="windowText" lastClr="000000"/>
                          </a:solidFill>
                          <a:effectLst/>
                        </a:rPr>
                        <a:t>DERECHO ADMINISTRATIVO</a:t>
                      </a:r>
                      <a:endParaRPr lang="es-AR" sz="1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tc>
                  <a:txBody>
                    <a:bodyPr/>
                    <a:lstStyle/>
                    <a:p>
                      <a:pPr algn="just">
                        <a:lnSpc>
                          <a:spcPct val="115000"/>
                        </a:lnSpc>
                        <a:spcBef>
                          <a:spcPts val="600"/>
                        </a:spcBef>
                        <a:spcAft>
                          <a:spcPts val="600"/>
                        </a:spcAft>
                      </a:pPr>
                      <a:r>
                        <a:rPr lang="es-AR" sz="1400" dirty="0">
                          <a:solidFill>
                            <a:sysClr val="windowText" lastClr="000000"/>
                          </a:solidFill>
                          <a:effectLst/>
                        </a:rPr>
                        <a:t>Es cada vez mayor la intervención del Estado en la actividad mercantil privada. </a:t>
                      </a:r>
                      <a:endParaRPr lang="es-AR"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extLst>
                  <a:ext uri="{0D108BD9-81ED-4DB2-BD59-A6C34878D82A}">
                    <a16:rowId xmlns:a16="http://schemas.microsoft.com/office/drawing/2014/main" val="10002"/>
                  </a:ext>
                </a:extLst>
              </a:tr>
              <a:tr h="881174">
                <a:tc>
                  <a:txBody>
                    <a:bodyPr/>
                    <a:lstStyle/>
                    <a:p>
                      <a:pPr algn="just">
                        <a:lnSpc>
                          <a:spcPct val="115000"/>
                        </a:lnSpc>
                        <a:spcBef>
                          <a:spcPts val="600"/>
                        </a:spcBef>
                        <a:spcAft>
                          <a:spcPts val="600"/>
                        </a:spcAft>
                      </a:pPr>
                      <a:r>
                        <a:rPr lang="es-AR" sz="1400" b="1" dirty="0">
                          <a:solidFill>
                            <a:sysClr val="windowText" lastClr="000000"/>
                          </a:solidFill>
                          <a:effectLst/>
                        </a:rPr>
                        <a:t>DERECHO FISCAL</a:t>
                      </a:r>
                      <a:endParaRPr lang="es-AR" sz="1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tc>
                  <a:txBody>
                    <a:bodyPr/>
                    <a:lstStyle/>
                    <a:p>
                      <a:pPr algn="just">
                        <a:lnSpc>
                          <a:spcPct val="115000"/>
                        </a:lnSpc>
                        <a:spcBef>
                          <a:spcPts val="600"/>
                        </a:spcBef>
                        <a:spcAft>
                          <a:spcPts val="600"/>
                        </a:spcAft>
                      </a:pPr>
                      <a:r>
                        <a:rPr lang="es-AR" sz="1400" dirty="0">
                          <a:solidFill>
                            <a:sysClr val="windowText" lastClr="000000"/>
                          </a:solidFill>
                          <a:effectLst/>
                        </a:rPr>
                        <a:t>El Derecho Fiscal tiene por objeto actos económicos,</a:t>
                      </a:r>
                      <a:r>
                        <a:rPr lang="es-AR" sz="1400" baseline="0" dirty="0">
                          <a:solidFill>
                            <a:sysClr val="windowText" lastClr="000000"/>
                          </a:solidFill>
                          <a:effectLst/>
                        </a:rPr>
                        <a:t> por eso </a:t>
                      </a:r>
                      <a:r>
                        <a:rPr lang="es-AR" sz="1400" dirty="0">
                          <a:solidFill>
                            <a:sysClr val="windowText" lastClr="000000"/>
                          </a:solidFill>
                          <a:effectLst/>
                        </a:rPr>
                        <a:t>podrá incidir en la intervención especulativa, estimulando, frustrando, conduciendo, mejorando o perjudicando su actividad económica mediante la aplicación de tributos. Los mismos actos son contemplados por el Derecho Fiscal y por el Derecho Comercial, solo que el primero los estudia externamente, en tanto que el derecho comercial los contempla internamente. </a:t>
                      </a:r>
                      <a:endParaRPr lang="es-AR"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extLst>
                  <a:ext uri="{0D108BD9-81ED-4DB2-BD59-A6C34878D82A}">
                    <a16:rowId xmlns:a16="http://schemas.microsoft.com/office/drawing/2014/main" val="10003"/>
                  </a:ext>
                </a:extLst>
              </a:tr>
              <a:tr h="145059">
                <a:tc>
                  <a:txBody>
                    <a:bodyPr/>
                    <a:lstStyle/>
                    <a:p>
                      <a:pPr algn="just">
                        <a:lnSpc>
                          <a:spcPct val="115000"/>
                        </a:lnSpc>
                        <a:spcBef>
                          <a:spcPts val="600"/>
                        </a:spcBef>
                        <a:spcAft>
                          <a:spcPts val="600"/>
                        </a:spcAft>
                      </a:pPr>
                      <a:r>
                        <a:rPr lang="es-AR" sz="1400" b="1">
                          <a:solidFill>
                            <a:sysClr val="windowText" lastClr="000000"/>
                          </a:solidFill>
                          <a:effectLst/>
                        </a:rPr>
                        <a:t>DERECHO LABORAL</a:t>
                      </a:r>
                      <a:endParaRPr lang="es-AR" sz="1400" b="1">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tc>
                  <a:txBody>
                    <a:bodyPr/>
                    <a:lstStyle/>
                    <a:p>
                      <a:pPr algn="just">
                        <a:lnSpc>
                          <a:spcPct val="115000"/>
                        </a:lnSpc>
                        <a:spcBef>
                          <a:spcPts val="600"/>
                        </a:spcBef>
                        <a:spcAft>
                          <a:spcPts val="600"/>
                        </a:spcAft>
                      </a:pPr>
                      <a:r>
                        <a:rPr lang="es-AR" sz="1400" dirty="0">
                          <a:solidFill>
                            <a:sysClr val="windowText" lastClr="000000"/>
                          </a:solidFill>
                          <a:effectLst/>
                        </a:rPr>
                        <a:t>La empresa actúa como ordenadora de relaciones laborales. </a:t>
                      </a:r>
                      <a:endParaRPr lang="es-AR"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extLst>
                  <a:ext uri="{0D108BD9-81ED-4DB2-BD59-A6C34878D82A}">
                    <a16:rowId xmlns:a16="http://schemas.microsoft.com/office/drawing/2014/main" val="10004"/>
                  </a:ext>
                </a:extLst>
              </a:tr>
              <a:tr h="435176">
                <a:tc>
                  <a:txBody>
                    <a:bodyPr/>
                    <a:lstStyle/>
                    <a:p>
                      <a:pPr algn="just">
                        <a:lnSpc>
                          <a:spcPct val="115000"/>
                        </a:lnSpc>
                        <a:spcBef>
                          <a:spcPts val="600"/>
                        </a:spcBef>
                        <a:spcAft>
                          <a:spcPts val="600"/>
                        </a:spcAft>
                      </a:pPr>
                      <a:r>
                        <a:rPr lang="es-AR" sz="1400" b="1">
                          <a:solidFill>
                            <a:sysClr val="windowText" lastClr="000000"/>
                          </a:solidFill>
                          <a:effectLst/>
                        </a:rPr>
                        <a:t>DERECHO INTERNACIONAL PUBLICO Y PRIVADO</a:t>
                      </a:r>
                      <a:endParaRPr lang="es-AR" sz="1400" b="1">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tc>
                  <a:txBody>
                    <a:bodyPr/>
                    <a:lstStyle/>
                    <a:p>
                      <a:pPr algn="just">
                        <a:lnSpc>
                          <a:spcPct val="115000"/>
                        </a:lnSpc>
                        <a:spcBef>
                          <a:spcPts val="600"/>
                        </a:spcBef>
                        <a:spcAft>
                          <a:spcPts val="600"/>
                        </a:spcAft>
                      </a:pPr>
                      <a:r>
                        <a:rPr lang="es-AR" sz="1400" dirty="0">
                          <a:solidFill>
                            <a:sysClr val="windowText" lastClr="000000"/>
                          </a:solidFill>
                          <a:effectLst/>
                        </a:rPr>
                        <a:t>El derecho comercial goza de las características de universalidad, progresismo y generalidad, sobrepasando los límites de las fronteras. </a:t>
                      </a:r>
                      <a:endParaRPr lang="es-AR"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extLst>
                  <a:ext uri="{0D108BD9-81ED-4DB2-BD59-A6C34878D82A}">
                    <a16:rowId xmlns:a16="http://schemas.microsoft.com/office/drawing/2014/main" val="10005"/>
                  </a:ext>
                </a:extLst>
              </a:tr>
              <a:tr h="435176">
                <a:tc>
                  <a:txBody>
                    <a:bodyPr/>
                    <a:lstStyle/>
                    <a:p>
                      <a:pPr algn="just">
                        <a:lnSpc>
                          <a:spcPct val="115000"/>
                        </a:lnSpc>
                        <a:spcBef>
                          <a:spcPts val="600"/>
                        </a:spcBef>
                        <a:spcAft>
                          <a:spcPts val="600"/>
                        </a:spcAft>
                      </a:pPr>
                      <a:r>
                        <a:rPr lang="es-AR" sz="1400" b="1" dirty="0">
                          <a:solidFill>
                            <a:sysClr val="windowText" lastClr="000000"/>
                          </a:solidFill>
                          <a:effectLst/>
                        </a:rPr>
                        <a:t>DERECHO CIVIL</a:t>
                      </a:r>
                      <a:endParaRPr lang="es-AR" sz="1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tc>
                  <a:txBody>
                    <a:bodyPr/>
                    <a:lstStyle/>
                    <a:p>
                      <a:pPr algn="just">
                        <a:lnSpc>
                          <a:spcPct val="115000"/>
                        </a:lnSpc>
                        <a:spcBef>
                          <a:spcPts val="600"/>
                        </a:spcBef>
                        <a:spcAft>
                          <a:spcPts val="600"/>
                        </a:spcAft>
                      </a:pPr>
                      <a:r>
                        <a:rPr lang="es-AR" sz="1400" dirty="0">
                          <a:solidFill>
                            <a:sysClr val="windowText" lastClr="000000"/>
                          </a:solidFill>
                          <a:effectLst/>
                        </a:rPr>
                        <a:t>El derecho civil constituye la rama estática del derecho privado; por el contrario, el derecho comercial constituye la rama dinámica, en permanente cambio, inspirado en usos y costumbres. </a:t>
                      </a:r>
                      <a:endParaRPr lang="es-AR" sz="14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1602" marR="51602" marT="0" marB="0">
                    <a:solidFill>
                      <a:schemeClr val="accent1">
                        <a:lumMod val="60000"/>
                        <a:lumOff val="40000"/>
                      </a:schemeClr>
                    </a:solidFill>
                  </a:tcPr>
                </a:tc>
                <a:extLst>
                  <a:ext uri="{0D108BD9-81ED-4DB2-BD59-A6C34878D82A}">
                    <a16:rowId xmlns:a16="http://schemas.microsoft.com/office/drawing/2014/main" val="10006"/>
                  </a:ext>
                </a:extLst>
              </a:tr>
            </a:tbl>
          </a:graphicData>
        </a:graphic>
      </p:graphicFrame>
      <p:sp>
        <p:nvSpPr>
          <p:cNvPr id="4" name="Rectángulo 3"/>
          <p:cNvSpPr/>
          <p:nvPr/>
        </p:nvSpPr>
        <p:spPr>
          <a:xfrm>
            <a:off x="1738648" y="334851"/>
            <a:ext cx="10161431" cy="99167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a:p>
            <a:pPr algn="ctr"/>
            <a:r>
              <a:rPr lang="es-AR" sz="2400" dirty="0"/>
              <a:t>1</a:t>
            </a:r>
            <a:r>
              <a:rPr lang="es-AR" sz="2400" b="1" dirty="0"/>
              <a:t>. CONCEPTO Y UBICACIÓN DEL DERECHO MERCANTIL </a:t>
            </a:r>
            <a:endParaRPr lang="es-AR" sz="2400" dirty="0"/>
          </a:p>
          <a:p>
            <a:pPr algn="ctr"/>
            <a:endParaRPr lang="es-AR" dirty="0"/>
          </a:p>
        </p:txBody>
      </p:sp>
    </p:spTree>
    <p:extLst>
      <p:ext uri="{BB962C8B-B14F-4D97-AF65-F5344CB8AC3E}">
        <p14:creationId xmlns:p14="http://schemas.microsoft.com/office/powerpoint/2010/main" val="1204496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92428" y="1584101"/>
            <a:ext cx="11114468" cy="2021984"/>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sz="2400" b="1" u="sng" dirty="0">
                <a:solidFill>
                  <a:schemeClr val="bg1"/>
                </a:solidFill>
              </a:rPr>
              <a:t>EL DERECHO PRIVADO Y SU UNIDAD. LA ESPECIALIDAD DEL DERECHO COMERCIAL</a:t>
            </a:r>
            <a:r>
              <a:rPr lang="es-AR" sz="2400" dirty="0">
                <a:solidFill>
                  <a:schemeClr val="bg1"/>
                </a:solidFill>
              </a:rPr>
              <a:t>: </a:t>
            </a:r>
          </a:p>
          <a:p>
            <a:r>
              <a:rPr lang="es-AR" sz="2000" dirty="0">
                <a:solidFill>
                  <a:schemeClr val="bg1"/>
                </a:solidFill>
              </a:rPr>
              <a:t>El derecho comercial nació como excepcional para aquellos que ejercían el comercio, paulatinamente comenzó a avanzar, en función de que los actos de comercio, van siendo practicados cada vez más por todas las personas. En la actualidad todos especulan en alguna forma, todo imponen a sus actos contenido económico. </a:t>
            </a:r>
          </a:p>
          <a:p>
            <a:pPr algn="ctr"/>
            <a:endParaRPr lang="es-AR" dirty="0">
              <a:solidFill>
                <a:schemeClr val="bg1"/>
              </a:solidFill>
            </a:endParaRPr>
          </a:p>
        </p:txBody>
      </p:sp>
      <p:sp>
        <p:nvSpPr>
          <p:cNvPr id="3" name="Rectángulo 2"/>
          <p:cNvSpPr/>
          <p:nvPr/>
        </p:nvSpPr>
        <p:spPr>
          <a:xfrm>
            <a:off x="1738648" y="334851"/>
            <a:ext cx="10161431" cy="991673"/>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dirty="0"/>
          </a:p>
          <a:p>
            <a:pPr algn="ctr"/>
            <a:r>
              <a:rPr lang="es-AR" sz="2400" dirty="0"/>
              <a:t>1</a:t>
            </a:r>
            <a:r>
              <a:rPr lang="es-AR" sz="2400" b="1" dirty="0"/>
              <a:t>. CONCEPTO Y UBICACIÓN DEL DERECHO MERCANTIL </a:t>
            </a:r>
            <a:endParaRPr lang="es-AR" sz="2400" dirty="0"/>
          </a:p>
          <a:p>
            <a:pPr algn="ctr"/>
            <a:endParaRPr lang="es-AR" dirty="0"/>
          </a:p>
        </p:txBody>
      </p:sp>
      <p:sp>
        <p:nvSpPr>
          <p:cNvPr id="4" name="Rectángulo 3"/>
          <p:cNvSpPr/>
          <p:nvPr/>
        </p:nvSpPr>
        <p:spPr>
          <a:xfrm>
            <a:off x="553792" y="4018208"/>
            <a:ext cx="11165983" cy="2292440"/>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sz="2400" b="1" u="sng" dirty="0">
                <a:solidFill>
                  <a:schemeClr val="bg1"/>
                </a:solidFill>
              </a:rPr>
              <a:t>UBICACIÓN DENTRO DEL DERECHO ECONÓMICO</a:t>
            </a:r>
            <a:r>
              <a:rPr lang="es-AR" sz="2400" dirty="0">
                <a:solidFill>
                  <a:schemeClr val="bg1"/>
                </a:solidFill>
              </a:rPr>
              <a:t>: </a:t>
            </a:r>
          </a:p>
          <a:p>
            <a:pPr algn="ctr"/>
            <a:endParaRPr lang="es-AR" sz="2400" dirty="0">
              <a:solidFill>
                <a:schemeClr val="bg1"/>
              </a:solidFill>
            </a:endParaRPr>
          </a:p>
          <a:p>
            <a:r>
              <a:rPr lang="es-AR" dirty="0">
                <a:solidFill>
                  <a:schemeClr val="bg1"/>
                </a:solidFill>
              </a:rPr>
              <a:t>El Derecho Económico es una rama jurídica que regula la totalidad de los actos con contenido económico, por lo que abarcaría al: Derecho Fiscal; Comercial; parte del Derecho Administrativo; Derecho Constitucional; Derecho Social. El Derecho Comercial será el que regule el aspecto atinente a la circulación e intermediación</a:t>
            </a:r>
            <a:r>
              <a:rPr lang="es-AR" sz="1600" dirty="0">
                <a:solidFill>
                  <a:schemeClr val="bg1"/>
                </a:solidFill>
              </a:rPr>
              <a:t>. </a:t>
            </a:r>
          </a:p>
          <a:p>
            <a:pPr algn="ctr"/>
            <a:endParaRPr lang="es-AR" dirty="0">
              <a:solidFill>
                <a:schemeClr val="bg1"/>
              </a:solidFill>
            </a:endParaRPr>
          </a:p>
        </p:txBody>
      </p:sp>
      <p:pic>
        <p:nvPicPr>
          <p:cNvPr id="5" name="Imagen 4"/>
          <p:cNvPicPr>
            <a:picLocks noChangeAspect="1"/>
          </p:cNvPicPr>
          <p:nvPr/>
        </p:nvPicPr>
        <p:blipFill>
          <a:blip r:embed="rId2"/>
          <a:stretch>
            <a:fillRect/>
          </a:stretch>
        </p:blipFill>
        <p:spPr>
          <a:xfrm>
            <a:off x="162119" y="254960"/>
            <a:ext cx="1576529" cy="1123079"/>
          </a:xfrm>
          <a:prstGeom prst="rect">
            <a:avLst/>
          </a:prstGeom>
        </p:spPr>
      </p:pic>
    </p:spTree>
    <p:extLst>
      <p:ext uri="{BB962C8B-B14F-4D97-AF65-F5344CB8AC3E}">
        <p14:creationId xmlns:p14="http://schemas.microsoft.com/office/powerpoint/2010/main" val="11179454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85623" y="257577"/>
            <a:ext cx="8062174" cy="75985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sz="2400" b="1" dirty="0"/>
              <a:t>2. FUENTES DEL DERECHO COMERCIAL</a:t>
            </a:r>
            <a:endParaRPr lang="es-AR" sz="2400" dirty="0"/>
          </a:p>
          <a:p>
            <a:pPr algn="ctr"/>
            <a:endParaRPr lang="es-AR" dirty="0"/>
          </a:p>
        </p:txBody>
      </p:sp>
      <p:sp>
        <p:nvSpPr>
          <p:cNvPr id="3" name="Rectángulo 2"/>
          <p:cNvSpPr/>
          <p:nvPr/>
        </p:nvSpPr>
        <p:spPr>
          <a:xfrm>
            <a:off x="1339403" y="1313644"/>
            <a:ext cx="10354614" cy="1378040"/>
          </a:xfrm>
          <a:prstGeom prst="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u="sng" dirty="0">
                <a:solidFill>
                  <a:schemeClr val="bg1"/>
                </a:solidFill>
              </a:rPr>
              <a:t>CONCEPTO DE FUENTE</a:t>
            </a:r>
            <a:r>
              <a:rPr lang="es-AR" dirty="0">
                <a:solidFill>
                  <a:schemeClr val="bg1"/>
                </a:solidFill>
              </a:rPr>
              <a:t>: </a:t>
            </a:r>
          </a:p>
          <a:p>
            <a:pPr algn="ctr"/>
            <a:r>
              <a:rPr lang="es-AR" dirty="0">
                <a:solidFill>
                  <a:schemeClr val="bg1"/>
                </a:solidFill>
              </a:rPr>
              <a:t>Fuente es la razón o causa de una idea. </a:t>
            </a:r>
          </a:p>
          <a:p>
            <a:pPr algn="ctr"/>
            <a:r>
              <a:rPr lang="es-AR" dirty="0">
                <a:solidFill>
                  <a:schemeClr val="bg1"/>
                </a:solidFill>
              </a:rPr>
              <a:t>Fuente de derecho es la razón jurídica de una norma que impone un determinado proceder. </a:t>
            </a:r>
          </a:p>
        </p:txBody>
      </p:sp>
      <p:sp>
        <p:nvSpPr>
          <p:cNvPr id="4" name="Rectángulo 3"/>
          <p:cNvSpPr/>
          <p:nvPr/>
        </p:nvSpPr>
        <p:spPr>
          <a:xfrm>
            <a:off x="4507607" y="2897745"/>
            <a:ext cx="4224270" cy="4121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b="1" u="sng" dirty="0"/>
              <a:t>Clasificación de las fuentes</a:t>
            </a:r>
            <a:r>
              <a:rPr lang="es-AR" dirty="0"/>
              <a:t>: </a:t>
            </a:r>
          </a:p>
          <a:p>
            <a:pPr algn="ctr"/>
            <a:endParaRPr lang="es-AR" dirty="0"/>
          </a:p>
        </p:txBody>
      </p:sp>
      <p:graphicFrame>
        <p:nvGraphicFramePr>
          <p:cNvPr id="6" name="Tabla 5"/>
          <p:cNvGraphicFramePr>
            <a:graphicFrameLocks noGrp="1"/>
          </p:cNvGraphicFramePr>
          <p:nvPr>
            <p:extLst>
              <p:ext uri="{D42A27DB-BD31-4B8C-83A1-F6EECF244321}">
                <p14:modId xmlns:p14="http://schemas.microsoft.com/office/powerpoint/2010/main" val="844408820"/>
              </p:ext>
            </p:extLst>
          </p:nvPr>
        </p:nvGraphicFramePr>
        <p:xfrm>
          <a:off x="2202288" y="3554569"/>
          <a:ext cx="8796271" cy="3032849"/>
        </p:xfrm>
        <a:graphic>
          <a:graphicData uri="http://schemas.openxmlformats.org/drawingml/2006/table">
            <a:tbl>
              <a:tblPr firstRow="1" firstCol="1" bandRow="1">
                <a:tableStyleId>{5940675A-B579-460E-94D1-54222C63F5DA}</a:tableStyleId>
              </a:tblPr>
              <a:tblGrid>
                <a:gridCol w="1334199">
                  <a:extLst>
                    <a:ext uri="{9D8B030D-6E8A-4147-A177-3AD203B41FA5}">
                      <a16:colId xmlns:a16="http://schemas.microsoft.com/office/drawing/2014/main" val="20000"/>
                    </a:ext>
                  </a:extLst>
                </a:gridCol>
                <a:gridCol w="7462072">
                  <a:extLst>
                    <a:ext uri="{9D8B030D-6E8A-4147-A177-3AD203B41FA5}">
                      <a16:colId xmlns:a16="http://schemas.microsoft.com/office/drawing/2014/main" val="20001"/>
                    </a:ext>
                  </a:extLst>
                </a:gridCol>
              </a:tblGrid>
              <a:tr h="515201">
                <a:tc>
                  <a:txBody>
                    <a:bodyPr/>
                    <a:lstStyle/>
                    <a:p>
                      <a:pPr algn="just">
                        <a:lnSpc>
                          <a:spcPct val="115000"/>
                        </a:lnSpc>
                        <a:spcBef>
                          <a:spcPts val="600"/>
                        </a:spcBef>
                        <a:spcAft>
                          <a:spcPts val="600"/>
                        </a:spcAft>
                      </a:pPr>
                      <a:r>
                        <a:rPr lang="es-AR" sz="1400" b="1" dirty="0">
                          <a:solidFill>
                            <a:sysClr val="windowText" lastClr="000000"/>
                          </a:solidFill>
                          <a:effectLst/>
                        </a:rPr>
                        <a:t>DIRECTAS</a:t>
                      </a:r>
                      <a:endParaRPr lang="es-AR" sz="1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75000"/>
                      </a:schemeClr>
                    </a:solidFill>
                  </a:tcPr>
                </a:tc>
                <a:tc>
                  <a:txBody>
                    <a:bodyPr/>
                    <a:lstStyle/>
                    <a:p>
                      <a:pPr algn="just">
                        <a:lnSpc>
                          <a:spcPct val="115000"/>
                        </a:lnSpc>
                        <a:spcBef>
                          <a:spcPts val="600"/>
                        </a:spcBef>
                        <a:spcAft>
                          <a:spcPts val="600"/>
                        </a:spcAft>
                      </a:pPr>
                      <a:r>
                        <a:rPr lang="es-AR" sz="1600" dirty="0">
                          <a:solidFill>
                            <a:sysClr val="windowText" lastClr="000000"/>
                          </a:solidFill>
                          <a:effectLst/>
                        </a:rPr>
                        <a:t>Es</a:t>
                      </a:r>
                      <a:r>
                        <a:rPr lang="es-AR" sz="1600" baseline="0" dirty="0">
                          <a:solidFill>
                            <a:sysClr val="windowText" lastClr="000000"/>
                          </a:solidFill>
                          <a:effectLst/>
                        </a:rPr>
                        <a:t> </a:t>
                      </a:r>
                      <a:r>
                        <a:rPr lang="es-AR" sz="1600" dirty="0">
                          <a:solidFill>
                            <a:sysClr val="windowText" lastClr="000000"/>
                          </a:solidFill>
                          <a:effectLst/>
                        </a:rPr>
                        <a:t>la manifestación de la voluntad social. </a:t>
                      </a:r>
                      <a:r>
                        <a:rPr lang="es-AR" sz="1600" dirty="0" err="1">
                          <a:solidFill>
                            <a:sysClr val="windowText" lastClr="000000"/>
                          </a:solidFill>
                          <a:effectLst/>
                        </a:rPr>
                        <a:t>Ej</a:t>
                      </a:r>
                      <a:r>
                        <a:rPr lang="es-AR" sz="1600" dirty="0">
                          <a:solidFill>
                            <a:sysClr val="windowText" lastClr="000000"/>
                          </a:solidFill>
                          <a:effectLst/>
                        </a:rPr>
                        <a:t>: LEY.</a:t>
                      </a:r>
                      <a:endParaRPr lang="es-AR" sz="16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75000"/>
                      </a:schemeClr>
                    </a:solidFill>
                  </a:tcPr>
                </a:tc>
                <a:extLst>
                  <a:ext uri="{0D108BD9-81ED-4DB2-BD59-A6C34878D82A}">
                    <a16:rowId xmlns:a16="http://schemas.microsoft.com/office/drawing/2014/main" val="10000"/>
                  </a:ext>
                </a:extLst>
              </a:tr>
              <a:tr h="249002">
                <a:tc>
                  <a:txBody>
                    <a:bodyPr/>
                    <a:lstStyle/>
                    <a:p>
                      <a:pPr algn="just">
                        <a:lnSpc>
                          <a:spcPct val="115000"/>
                        </a:lnSpc>
                        <a:spcBef>
                          <a:spcPts val="600"/>
                        </a:spcBef>
                        <a:spcAft>
                          <a:spcPts val="600"/>
                        </a:spcAft>
                      </a:pPr>
                      <a:r>
                        <a:rPr lang="es-AR" sz="1400" b="1" dirty="0">
                          <a:solidFill>
                            <a:sysClr val="windowText" lastClr="000000"/>
                          </a:solidFill>
                          <a:effectLst/>
                        </a:rPr>
                        <a:t>INDIRECTA</a:t>
                      </a:r>
                      <a:endParaRPr lang="es-AR" sz="1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75000"/>
                      </a:schemeClr>
                    </a:solidFill>
                  </a:tcPr>
                </a:tc>
                <a:tc>
                  <a:txBody>
                    <a:bodyPr/>
                    <a:lstStyle/>
                    <a:p>
                      <a:pPr algn="just">
                        <a:lnSpc>
                          <a:spcPct val="115000"/>
                        </a:lnSpc>
                        <a:spcBef>
                          <a:spcPts val="600"/>
                        </a:spcBef>
                        <a:spcAft>
                          <a:spcPts val="600"/>
                        </a:spcAft>
                      </a:pPr>
                      <a:r>
                        <a:rPr lang="es-AR" sz="1600">
                          <a:solidFill>
                            <a:sysClr val="windowText" lastClr="000000"/>
                          </a:solidFill>
                          <a:effectLst/>
                        </a:rPr>
                        <a:t>Son las razones que han motivado el dictado de las leyes.</a:t>
                      </a:r>
                      <a:endParaRPr lang="es-AR" sz="160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75000"/>
                      </a:schemeClr>
                    </a:solidFill>
                  </a:tcPr>
                </a:tc>
                <a:extLst>
                  <a:ext uri="{0D108BD9-81ED-4DB2-BD59-A6C34878D82A}">
                    <a16:rowId xmlns:a16="http://schemas.microsoft.com/office/drawing/2014/main" val="10001"/>
                  </a:ext>
                </a:extLst>
              </a:tr>
              <a:tr h="1798693">
                <a:tc>
                  <a:txBody>
                    <a:bodyPr/>
                    <a:lstStyle/>
                    <a:p>
                      <a:pPr algn="just">
                        <a:lnSpc>
                          <a:spcPct val="115000"/>
                        </a:lnSpc>
                        <a:spcBef>
                          <a:spcPts val="600"/>
                        </a:spcBef>
                        <a:spcAft>
                          <a:spcPts val="600"/>
                        </a:spcAft>
                      </a:pPr>
                      <a:r>
                        <a:rPr lang="es-AR" sz="1400" b="1" dirty="0">
                          <a:solidFill>
                            <a:sysClr val="windowText" lastClr="000000"/>
                          </a:solidFill>
                          <a:effectLst/>
                        </a:rPr>
                        <a:t>FORMALES</a:t>
                      </a:r>
                      <a:endParaRPr lang="es-AR" sz="1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75000"/>
                      </a:schemeClr>
                    </a:solidFill>
                  </a:tcPr>
                </a:tc>
                <a:tc>
                  <a:txBody>
                    <a:bodyPr/>
                    <a:lstStyle/>
                    <a:p>
                      <a:pPr algn="just">
                        <a:lnSpc>
                          <a:spcPct val="115000"/>
                        </a:lnSpc>
                        <a:spcBef>
                          <a:spcPts val="600"/>
                        </a:spcBef>
                        <a:spcAft>
                          <a:spcPts val="600"/>
                        </a:spcAft>
                      </a:pPr>
                      <a:r>
                        <a:rPr lang="es-AR" sz="1600" dirty="0">
                          <a:solidFill>
                            <a:sysClr val="windowText" lastClr="000000"/>
                          </a:solidFill>
                          <a:effectLst/>
                        </a:rPr>
                        <a:t>Es el</a:t>
                      </a:r>
                      <a:r>
                        <a:rPr lang="es-AR" sz="1600" baseline="0" dirty="0">
                          <a:solidFill>
                            <a:sysClr val="windowText" lastClr="000000"/>
                          </a:solidFill>
                          <a:effectLst/>
                        </a:rPr>
                        <a:t> </a:t>
                      </a:r>
                      <a:r>
                        <a:rPr lang="es-AR" sz="1600" dirty="0">
                          <a:solidFill>
                            <a:sysClr val="windowText" lastClr="000000"/>
                          </a:solidFill>
                          <a:effectLst/>
                        </a:rPr>
                        <a:t>precepto concreto que impone un obrar. Son 4: </a:t>
                      </a:r>
                    </a:p>
                    <a:p>
                      <a:pPr marL="342900" lvl="0" indent="-342900" algn="just">
                        <a:lnSpc>
                          <a:spcPct val="115000"/>
                        </a:lnSpc>
                        <a:spcBef>
                          <a:spcPts val="600"/>
                        </a:spcBef>
                        <a:spcAft>
                          <a:spcPts val="600"/>
                        </a:spcAft>
                        <a:buFont typeface="Symbol" panose="05050102010706020507" pitchFamily="18" charset="2"/>
                        <a:buChar char=""/>
                      </a:pPr>
                      <a:r>
                        <a:rPr lang="es-AR" sz="1600" dirty="0">
                          <a:solidFill>
                            <a:sysClr val="windowText" lastClr="000000"/>
                          </a:solidFill>
                          <a:effectLst/>
                        </a:rPr>
                        <a:t>LEY</a:t>
                      </a:r>
                    </a:p>
                    <a:p>
                      <a:pPr marL="342900" lvl="0" indent="-342900" algn="just">
                        <a:lnSpc>
                          <a:spcPct val="115000"/>
                        </a:lnSpc>
                        <a:spcBef>
                          <a:spcPts val="600"/>
                        </a:spcBef>
                        <a:spcAft>
                          <a:spcPts val="600"/>
                        </a:spcAft>
                        <a:buFont typeface="Symbol" panose="05050102010706020507" pitchFamily="18" charset="2"/>
                        <a:buChar char=""/>
                      </a:pPr>
                      <a:r>
                        <a:rPr lang="es-AR" sz="1600" dirty="0">
                          <a:solidFill>
                            <a:sysClr val="windowText" lastClr="000000"/>
                          </a:solidFill>
                          <a:effectLst/>
                        </a:rPr>
                        <a:t>COSTUMBRE.</a:t>
                      </a:r>
                    </a:p>
                    <a:p>
                      <a:pPr marL="342900" lvl="0" indent="-342900" algn="just">
                        <a:lnSpc>
                          <a:spcPct val="115000"/>
                        </a:lnSpc>
                        <a:spcBef>
                          <a:spcPts val="600"/>
                        </a:spcBef>
                        <a:spcAft>
                          <a:spcPts val="600"/>
                        </a:spcAft>
                        <a:buFont typeface="Symbol" panose="05050102010706020507" pitchFamily="18" charset="2"/>
                        <a:buChar char=""/>
                      </a:pPr>
                      <a:r>
                        <a:rPr lang="es-AR" sz="1600" dirty="0">
                          <a:solidFill>
                            <a:sysClr val="windowText" lastClr="000000"/>
                          </a:solidFill>
                          <a:effectLst/>
                        </a:rPr>
                        <a:t>C.N.</a:t>
                      </a:r>
                    </a:p>
                    <a:p>
                      <a:pPr marL="342900" lvl="0" indent="-342900" algn="just">
                        <a:lnSpc>
                          <a:spcPct val="115000"/>
                        </a:lnSpc>
                        <a:spcBef>
                          <a:spcPts val="600"/>
                        </a:spcBef>
                        <a:spcAft>
                          <a:spcPts val="600"/>
                        </a:spcAft>
                        <a:buFont typeface="Symbol" panose="05050102010706020507" pitchFamily="18" charset="2"/>
                        <a:buChar char=""/>
                      </a:pPr>
                      <a:r>
                        <a:rPr lang="es-AR" sz="1600" dirty="0">
                          <a:solidFill>
                            <a:sysClr val="windowText" lastClr="000000"/>
                          </a:solidFill>
                          <a:effectLst/>
                        </a:rPr>
                        <a:t>TRATADOS DE DERECHOS HUMANOS.</a:t>
                      </a:r>
                      <a:endParaRPr lang="es-AR" sz="16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75000"/>
                      </a:schemeClr>
                    </a:solidFill>
                  </a:tcPr>
                </a:tc>
                <a:extLst>
                  <a:ext uri="{0D108BD9-81ED-4DB2-BD59-A6C34878D82A}">
                    <a16:rowId xmlns:a16="http://schemas.microsoft.com/office/drawing/2014/main" val="10002"/>
                  </a:ext>
                </a:extLst>
              </a:tr>
              <a:tr h="249002">
                <a:tc>
                  <a:txBody>
                    <a:bodyPr/>
                    <a:lstStyle/>
                    <a:p>
                      <a:pPr algn="just">
                        <a:lnSpc>
                          <a:spcPct val="115000"/>
                        </a:lnSpc>
                        <a:spcBef>
                          <a:spcPts val="600"/>
                        </a:spcBef>
                        <a:spcAft>
                          <a:spcPts val="600"/>
                        </a:spcAft>
                      </a:pPr>
                      <a:r>
                        <a:rPr lang="es-AR" sz="1400" b="1" dirty="0">
                          <a:solidFill>
                            <a:sysClr val="windowText" lastClr="000000"/>
                          </a:solidFill>
                          <a:effectLst/>
                        </a:rPr>
                        <a:t>MATERIALES</a:t>
                      </a:r>
                      <a:endParaRPr lang="es-AR" sz="1400" b="1"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75000"/>
                      </a:schemeClr>
                    </a:solidFill>
                  </a:tcPr>
                </a:tc>
                <a:tc>
                  <a:txBody>
                    <a:bodyPr/>
                    <a:lstStyle/>
                    <a:p>
                      <a:pPr algn="just">
                        <a:lnSpc>
                          <a:spcPct val="115000"/>
                        </a:lnSpc>
                        <a:spcBef>
                          <a:spcPts val="600"/>
                        </a:spcBef>
                        <a:spcAft>
                          <a:spcPts val="600"/>
                        </a:spcAft>
                      </a:pPr>
                      <a:r>
                        <a:rPr lang="es-AR" sz="1600" dirty="0">
                          <a:solidFill>
                            <a:sysClr val="windowText" lastClr="000000"/>
                          </a:solidFill>
                          <a:effectLst/>
                        </a:rPr>
                        <a:t>Son los motivos esenciales de la imposición del precepto. </a:t>
                      </a:r>
                      <a:endParaRPr lang="es-AR" sz="16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solidFill>
                      <a:schemeClr val="tx2">
                        <a:lumMod val="75000"/>
                      </a:schemeClr>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63213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485623" y="257577"/>
            <a:ext cx="8062174" cy="75985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sz="2400" b="1" dirty="0"/>
              <a:t>2. FUENTES DEL DERECHO COMERCIAL</a:t>
            </a:r>
            <a:endParaRPr lang="es-AR" sz="2400" dirty="0"/>
          </a:p>
          <a:p>
            <a:pPr algn="ctr"/>
            <a:endParaRPr lang="es-AR" dirty="0"/>
          </a:p>
        </p:txBody>
      </p:sp>
      <p:sp>
        <p:nvSpPr>
          <p:cNvPr id="4" name="Rectángulo 3"/>
          <p:cNvSpPr/>
          <p:nvPr/>
        </p:nvSpPr>
        <p:spPr>
          <a:xfrm>
            <a:off x="3271232" y="1506828"/>
            <a:ext cx="6156103" cy="1906073"/>
          </a:xfrm>
          <a:prstGeom prst="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AR" b="1" u="sng" dirty="0"/>
          </a:p>
          <a:p>
            <a:pPr lvl="0" algn="ctr"/>
            <a:r>
              <a:rPr lang="es-AR" b="1" u="sng" dirty="0">
                <a:solidFill>
                  <a:schemeClr val="bg1"/>
                </a:solidFill>
              </a:rPr>
              <a:t>La legislación</a:t>
            </a:r>
            <a:r>
              <a:rPr lang="es-AR" dirty="0">
                <a:solidFill>
                  <a:schemeClr val="bg1"/>
                </a:solidFill>
              </a:rPr>
              <a:t>: </a:t>
            </a:r>
          </a:p>
          <a:p>
            <a:pPr lvl="0" algn="ctr"/>
            <a:r>
              <a:rPr lang="es-AR" dirty="0">
                <a:solidFill>
                  <a:schemeClr val="bg1"/>
                </a:solidFill>
              </a:rPr>
              <a:t>Ahora la vemos unificada en el CCCN. Sin embargo, el derecho comercial tiene una esencia muy diferente a la civil: el derecho civil tiende a una estabilidad a lo largo del tiempo, mientras que el derecho comercial se caracteriza por su dinamismo.</a:t>
            </a:r>
          </a:p>
          <a:p>
            <a:pPr algn="ctr"/>
            <a:endParaRPr lang="es-AR" dirty="0"/>
          </a:p>
        </p:txBody>
      </p:sp>
      <p:sp>
        <p:nvSpPr>
          <p:cNvPr id="5" name="Rectángulo 4"/>
          <p:cNvSpPr/>
          <p:nvPr/>
        </p:nvSpPr>
        <p:spPr>
          <a:xfrm>
            <a:off x="953034" y="3902298"/>
            <a:ext cx="10792497" cy="2498501"/>
          </a:xfrm>
          <a:prstGeom prst="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s-AR" sz="1600" b="1" u="sng" dirty="0"/>
          </a:p>
          <a:p>
            <a:pPr lvl="0"/>
            <a:r>
              <a:rPr lang="es-AR" sz="1600" b="1" u="sng" dirty="0">
                <a:solidFill>
                  <a:schemeClr val="bg1"/>
                </a:solidFill>
              </a:rPr>
              <a:t>CN y Tratados de </a:t>
            </a:r>
            <a:r>
              <a:rPr lang="es-AR" sz="1600" b="1" u="sng" dirty="0" err="1">
                <a:solidFill>
                  <a:schemeClr val="bg1"/>
                </a:solidFill>
              </a:rPr>
              <a:t>dd.hh</a:t>
            </a:r>
            <a:r>
              <a:rPr lang="es-AR" sz="1600" b="1" u="sng" dirty="0">
                <a:solidFill>
                  <a:schemeClr val="bg1"/>
                </a:solidFill>
              </a:rPr>
              <a:t> en los que la Nación sea parte</a:t>
            </a:r>
            <a:r>
              <a:rPr lang="es-AR" sz="1600" dirty="0">
                <a:solidFill>
                  <a:schemeClr val="bg1"/>
                </a:solidFill>
              </a:rPr>
              <a:t>: El sistema jurídico queda impregnado de toda la metodología utilizada por la C.N. Es preciso analizar si la ley se adecua o no a los principios básicos del derecho constitucional y los tratados de derechos humanos en los que la Nación sea parte. </a:t>
            </a:r>
          </a:p>
          <a:p>
            <a:r>
              <a:rPr lang="es-AR" sz="1600" dirty="0">
                <a:solidFill>
                  <a:schemeClr val="bg1"/>
                </a:solidFill>
              </a:rPr>
              <a:t>Las normas constitucionales tienen gran eficacia en 4 sentidos:</a:t>
            </a:r>
          </a:p>
          <a:p>
            <a:pPr marL="285750" lvl="0" indent="-285750">
              <a:buFont typeface="Arial" panose="020B0604020202020204" pitchFamily="34" charset="0"/>
              <a:buChar char="•"/>
            </a:pPr>
            <a:r>
              <a:rPr lang="es-AR" sz="1600" b="1" dirty="0">
                <a:solidFill>
                  <a:schemeClr val="bg1"/>
                </a:solidFill>
              </a:rPr>
              <a:t>Eficacia directa</a:t>
            </a:r>
            <a:r>
              <a:rPr lang="es-AR" sz="1600" dirty="0">
                <a:solidFill>
                  <a:schemeClr val="bg1"/>
                </a:solidFill>
              </a:rPr>
              <a:t>: la persona que demanda la tutela jurisdiccional puede pedir su aplicación.</a:t>
            </a:r>
          </a:p>
          <a:p>
            <a:pPr marL="285750" lvl="0" indent="-285750">
              <a:buFont typeface="Arial" panose="020B0604020202020204" pitchFamily="34" charset="0"/>
              <a:buChar char="•"/>
            </a:pPr>
            <a:r>
              <a:rPr lang="es-AR" sz="1600" b="1" dirty="0">
                <a:solidFill>
                  <a:schemeClr val="bg1"/>
                </a:solidFill>
              </a:rPr>
              <a:t>Eficacia derogatoria</a:t>
            </a:r>
            <a:r>
              <a:rPr lang="es-AR" sz="1600" dirty="0">
                <a:solidFill>
                  <a:schemeClr val="bg1"/>
                </a:solidFill>
              </a:rPr>
              <a:t>: las normas constitucionales derogan cualquier norma que las contradiga.</a:t>
            </a:r>
          </a:p>
          <a:p>
            <a:pPr marL="285750" lvl="0" indent="-285750">
              <a:buFont typeface="Arial" panose="020B0604020202020204" pitchFamily="34" charset="0"/>
              <a:buChar char="•"/>
            </a:pPr>
            <a:r>
              <a:rPr lang="es-AR" sz="1600" b="1" dirty="0">
                <a:solidFill>
                  <a:schemeClr val="bg1"/>
                </a:solidFill>
              </a:rPr>
              <a:t>Eficacia invalidatoria</a:t>
            </a:r>
            <a:r>
              <a:rPr lang="es-AR" sz="1600" dirty="0">
                <a:solidFill>
                  <a:schemeClr val="bg1"/>
                </a:solidFill>
              </a:rPr>
              <a:t>: la norma que se opone a una norma constitucional es inválida, y por ello, puede ser declarada inconstitucional por los jueces.</a:t>
            </a:r>
          </a:p>
          <a:p>
            <a:pPr marL="285750" lvl="0" indent="-285750">
              <a:buFont typeface="Arial" panose="020B0604020202020204" pitchFamily="34" charset="0"/>
              <a:buChar char="•"/>
            </a:pPr>
            <a:r>
              <a:rPr lang="es-AR" sz="1600" b="1" dirty="0">
                <a:solidFill>
                  <a:schemeClr val="bg1"/>
                </a:solidFill>
              </a:rPr>
              <a:t>Eficacia interpretativa</a:t>
            </a:r>
            <a:r>
              <a:rPr lang="es-AR" sz="1600" dirty="0">
                <a:solidFill>
                  <a:schemeClr val="bg1"/>
                </a:solidFill>
              </a:rPr>
              <a:t>: la interpretación de la ley este siempre adecuada a la C.N. </a:t>
            </a:r>
          </a:p>
          <a:p>
            <a:pPr algn="ctr"/>
            <a:endParaRPr lang="es-AR" dirty="0">
              <a:solidFill>
                <a:schemeClr val="bg1"/>
              </a:solidFill>
            </a:endParaRPr>
          </a:p>
        </p:txBody>
      </p:sp>
      <p:pic>
        <p:nvPicPr>
          <p:cNvPr id="2" name="Imagen 1"/>
          <p:cNvPicPr>
            <a:picLocks noChangeAspect="1"/>
          </p:cNvPicPr>
          <p:nvPr/>
        </p:nvPicPr>
        <p:blipFill>
          <a:blip r:embed="rId2"/>
          <a:stretch>
            <a:fillRect/>
          </a:stretch>
        </p:blipFill>
        <p:spPr>
          <a:xfrm>
            <a:off x="342498" y="1151586"/>
            <a:ext cx="2143125" cy="2133600"/>
          </a:xfrm>
          <a:prstGeom prst="rect">
            <a:avLst/>
          </a:prstGeom>
        </p:spPr>
      </p:pic>
    </p:spTree>
    <p:extLst>
      <p:ext uri="{BB962C8B-B14F-4D97-AF65-F5344CB8AC3E}">
        <p14:creationId xmlns:p14="http://schemas.microsoft.com/office/powerpoint/2010/main" val="2579054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85623" y="257577"/>
            <a:ext cx="8062174" cy="75985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sz="2400" b="1" dirty="0"/>
              <a:t>2. FUENTES DEL DERECHO COMERCIAL</a:t>
            </a:r>
            <a:endParaRPr lang="es-AR" sz="2400" dirty="0"/>
          </a:p>
          <a:p>
            <a:pPr algn="ctr"/>
            <a:endParaRPr lang="es-AR" dirty="0"/>
          </a:p>
        </p:txBody>
      </p:sp>
      <p:sp>
        <p:nvSpPr>
          <p:cNvPr id="3" name="Rectángulo 2"/>
          <p:cNvSpPr/>
          <p:nvPr/>
        </p:nvSpPr>
        <p:spPr>
          <a:xfrm>
            <a:off x="283335" y="1236372"/>
            <a:ext cx="11616744" cy="5486400"/>
          </a:xfrm>
          <a:prstGeom prst="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AR" sz="1600" b="1" u="sng" dirty="0">
              <a:solidFill>
                <a:schemeClr val="bg1"/>
              </a:solidFill>
            </a:endParaRPr>
          </a:p>
          <a:p>
            <a:r>
              <a:rPr lang="es-AR" sz="1600" b="1" u="sng" dirty="0">
                <a:solidFill>
                  <a:schemeClr val="bg1"/>
                </a:solidFill>
              </a:rPr>
              <a:t>Usos y costumbres</a:t>
            </a:r>
            <a:r>
              <a:rPr lang="es-AR" sz="1600" dirty="0">
                <a:solidFill>
                  <a:schemeClr val="bg1"/>
                </a:solidFill>
              </a:rPr>
              <a:t>: La costumbre es una norma jurídica consuetudinaria que nace y actúa a la par de la ley, en tanto que el uso nace y actúa por la ley misma. Art. 964 CCCN establece que las costumbres pueden servir como regla para la interpretación de actos y convenciones mercantiles, para determinar el sentido y alcances de las palabras o de las frases técnicas del comercio, al establecer y permitir que ésta sea parte integrativa del contrato. ART. 964 CCCN: El contenido del contrato se integra con:</a:t>
            </a:r>
            <a:br>
              <a:rPr lang="es-AR" sz="1600" dirty="0">
                <a:solidFill>
                  <a:schemeClr val="bg1"/>
                </a:solidFill>
              </a:rPr>
            </a:br>
            <a:r>
              <a:rPr lang="es-AR" sz="1600" dirty="0">
                <a:solidFill>
                  <a:schemeClr val="bg1"/>
                </a:solidFill>
              </a:rPr>
              <a:t>a) las normas indisponibles;</a:t>
            </a:r>
            <a:br>
              <a:rPr lang="es-AR" sz="1600" dirty="0">
                <a:solidFill>
                  <a:schemeClr val="bg1"/>
                </a:solidFill>
              </a:rPr>
            </a:br>
            <a:r>
              <a:rPr lang="es-AR" sz="1600" dirty="0">
                <a:solidFill>
                  <a:schemeClr val="bg1"/>
                </a:solidFill>
              </a:rPr>
              <a:t>b) las normas supletorias;</a:t>
            </a:r>
            <a:br>
              <a:rPr lang="es-AR" sz="1600" dirty="0">
                <a:solidFill>
                  <a:schemeClr val="bg1"/>
                </a:solidFill>
              </a:rPr>
            </a:br>
            <a:r>
              <a:rPr lang="es-AR" sz="1600" dirty="0">
                <a:solidFill>
                  <a:schemeClr val="bg1"/>
                </a:solidFill>
              </a:rPr>
              <a:t>c) </a:t>
            </a:r>
            <a:r>
              <a:rPr lang="es-AR" b="1" dirty="0">
                <a:solidFill>
                  <a:schemeClr val="bg1"/>
                </a:solidFill>
              </a:rPr>
              <a:t>los usos y prácticas </a:t>
            </a:r>
            <a:r>
              <a:rPr lang="es-AR" sz="1600" dirty="0">
                <a:solidFill>
                  <a:schemeClr val="bg1"/>
                </a:solidFill>
              </a:rPr>
              <a:t>del lugar de celebración, en cuanto hayan sido declarados obligatorios por las partes o porque sean ampliamente conocidos y regularmente observados en el ámbito en que se celebra el contrato, excepto que su aplicación sea irrazonable.</a:t>
            </a:r>
          </a:p>
          <a:p>
            <a:endParaRPr lang="es-AR" sz="1600" u="sng" dirty="0">
              <a:solidFill>
                <a:schemeClr val="bg1"/>
              </a:solidFill>
            </a:endParaRPr>
          </a:p>
          <a:p>
            <a:r>
              <a:rPr lang="es-AR" sz="1600" u="sng" dirty="0">
                <a:solidFill>
                  <a:schemeClr val="bg1"/>
                </a:solidFill>
              </a:rPr>
              <a:t>Caracteres constitutivos de la costumbre</a:t>
            </a:r>
            <a:r>
              <a:rPr lang="es-AR" sz="1600" dirty="0">
                <a:solidFill>
                  <a:schemeClr val="bg1"/>
                </a:solidFill>
              </a:rPr>
              <a:t>: La costumbre es la observancia constante y uniforme de una regla de conducta por los miembros de una comunidad social con la convicción de que respondan a una necesidad jurídica. </a:t>
            </a:r>
          </a:p>
          <a:p>
            <a:endParaRPr lang="es-AR" sz="1600" u="sng" dirty="0">
              <a:solidFill>
                <a:schemeClr val="bg1"/>
              </a:solidFill>
            </a:endParaRPr>
          </a:p>
          <a:p>
            <a:r>
              <a:rPr lang="es-AR" sz="1600" u="sng" dirty="0">
                <a:solidFill>
                  <a:schemeClr val="bg1"/>
                </a:solidFill>
              </a:rPr>
              <a:t>Características de la costumbre</a:t>
            </a:r>
            <a:r>
              <a:rPr lang="es-AR" sz="1600" dirty="0">
                <a:solidFill>
                  <a:schemeClr val="bg1"/>
                </a:solidFill>
              </a:rPr>
              <a:t>: </a:t>
            </a:r>
          </a:p>
          <a:p>
            <a:pPr lvl="0"/>
            <a:r>
              <a:rPr lang="es-AR" sz="1600" dirty="0">
                <a:solidFill>
                  <a:schemeClr val="bg1"/>
                </a:solidFill>
                <a:sym typeface="Wingdings" panose="05000000000000000000" pitchFamily="2" charset="2"/>
              </a:rPr>
              <a:t> </a:t>
            </a:r>
            <a:r>
              <a:rPr lang="es-AR" sz="1600" dirty="0">
                <a:solidFill>
                  <a:schemeClr val="bg1"/>
                </a:solidFill>
              </a:rPr>
              <a:t>Elementos objetivos: </a:t>
            </a:r>
            <a:r>
              <a:rPr lang="es-AR" sz="1600" b="1" dirty="0">
                <a:solidFill>
                  <a:schemeClr val="bg1"/>
                </a:solidFill>
              </a:rPr>
              <a:t>comportamiento uniforme y constante</a:t>
            </a:r>
            <a:r>
              <a:rPr lang="es-AR" sz="1600" dirty="0">
                <a:solidFill>
                  <a:schemeClr val="bg1"/>
                </a:solidFill>
              </a:rPr>
              <a:t> a lo largo del </a:t>
            </a:r>
            <a:r>
              <a:rPr lang="es-AR" sz="1600" b="1" dirty="0">
                <a:solidFill>
                  <a:schemeClr val="bg1"/>
                </a:solidFill>
              </a:rPr>
              <a:t>tiempo.</a:t>
            </a:r>
            <a:r>
              <a:rPr lang="es-AR" sz="1600" dirty="0">
                <a:solidFill>
                  <a:schemeClr val="bg1"/>
                </a:solidFill>
              </a:rPr>
              <a:t> </a:t>
            </a:r>
          </a:p>
          <a:p>
            <a:pPr lvl="0"/>
            <a:r>
              <a:rPr lang="es-AR" sz="1600" dirty="0">
                <a:solidFill>
                  <a:schemeClr val="bg1"/>
                </a:solidFill>
                <a:sym typeface="Wingdings" panose="05000000000000000000" pitchFamily="2" charset="2"/>
              </a:rPr>
              <a:t> </a:t>
            </a:r>
            <a:r>
              <a:rPr lang="es-AR" sz="1600" dirty="0">
                <a:solidFill>
                  <a:schemeClr val="bg1"/>
                </a:solidFill>
              </a:rPr>
              <a:t>Elemento subjetivo: </a:t>
            </a:r>
            <a:r>
              <a:rPr lang="es-AR" sz="1600" b="1" dirty="0">
                <a:solidFill>
                  <a:schemeClr val="bg1"/>
                </a:solidFill>
              </a:rPr>
              <a:t>convicción o sentimiento de obligatoriedad</a:t>
            </a:r>
            <a:r>
              <a:rPr lang="es-AR" sz="1600" dirty="0">
                <a:solidFill>
                  <a:schemeClr val="bg1"/>
                </a:solidFill>
              </a:rPr>
              <a:t>; conciencia social de la existencia de una norma de vigencia obligatoria. </a:t>
            </a:r>
          </a:p>
          <a:p>
            <a:endParaRPr lang="es-AR" sz="1600" dirty="0">
              <a:solidFill>
                <a:schemeClr val="bg1"/>
              </a:solidFill>
            </a:endParaRPr>
          </a:p>
          <a:p>
            <a:r>
              <a:rPr lang="es-AR" sz="1600" u="sng" dirty="0">
                <a:solidFill>
                  <a:schemeClr val="bg1"/>
                </a:solidFill>
              </a:rPr>
              <a:t>Prueba de la costumbre</a:t>
            </a:r>
            <a:r>
              <a:rPr lang="es-AR" sz="1600" dirty="0">
                <a:solidFill>
                  <a:schemeClr val="bg1"/>
                </a:solidFill>
              </a:rPr>
              <a:t>: exigir que la costumbre sea probada implica que no es general, que no era frecuente, que no es conocida, y en consecuencia no puede ser fuente de derecho. </a:t>
            </a:r>
          </a:p>
          <a:p>
            <a:pPr algn="ctr"/>
            <a:endParaRPr lang="es-AR" dirty="0"/>
          </a:p>
        </p:txBody>
      </p:sp>
    </p:spTree>
    <p:extLst>
      <p:ext uri="{BB962C8B-B14F-4D97-AF65-F5344CB8AC3E}">
        <p14:creationId xmlns:p14="http://schemas.microsoft.com/office/powerpoint/2010/main" val="37617425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442434" y="1326524"/>
            <a:ext cx="9813701" cy="5241702"/>
          </a:xfrm>
          <a:prstGeom prst="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800" b="1" u="sng" dirty="0">
                <a:solidFill>
                  <a:schemeClr val="bg1"/>
                </a:solidFill>
              </a:rPr>
              <a:t>ELEMENTOS INTERPRETATIVOS DEL DERECHO</a:t>
            </a:r>
            <a:r>
              <a:rPr lang="es-AR" sz="2800" dirty="0">
                <a:solidFill>
                  <a:schemeClr val="bg1"/>
                </a:solidFill>
              </a:rPr>
              <a:t>:</a:t>
            </a:r>
          </a:p>
          <a:p>
            <a:pPr algn="ctr"/>
            <a:endParaRPr lang="es-AR" sz="2000" dirty="0">
              <a:solidFill>
                <a:schemeClr val="bg1"/>
              </a:solidFill>
            </a:endParaRPr>
          </a:p>
          <a:p>
            <a:pPr marL="342900" lvl="0" indent="-342900">
              <a:buFont typeface="+mj-lt"/>
              <a:buAutoNum type="arabicPeriod"/>
            </a:pPr>
            <a:r>
              <a:rPr lang="es-AR" sz="2400" b="1" dirty="0">
                <a:solidFill>
                  <a:schemeClr val="bg1"/>
                </a:solidFill>
              </a:rPr>
              <a:t>JURISPRUDENCIA</a:t>
            </a:r>
            <a:r>
              <a:rPr lang="es-AR" sz="2000" dirty="0">
                <a:solidFill>
                  <a:schemeClr val="bg1"/>
                </a:solidFill>
              </a:rPr>
              <a:t>. </a:t>
            </a:r>
          </a:p>
          <a:p>
            <a:pPr marL="342900" lvl="0" indent="-342900">
              <a:buFont typeface="+mj-lt"/>
              <a:buAutoNum type="arabicPeriod"/>
            </a:pPr>
            <a:r>
              <a:rPr lang="es-AR" sz="2400" b="1" dirty="0">
                <a:solidFill>
                  <a:schemeClr val="bg1"/>
                </a:solidFill>
              </a:rPr>
              <a:t>DOCTRINA</a:t>
            </a:r>
            <a:r>
              <a:rPr lang="es-AR" sz="2000" dirty="0">
                <a:solidFill>
                  <a:schemeClr val="bg1"/>
                </a:solidFill>
              </a:rPr>
              <a:t>: (derecho científico).</a:t>
            </a:r>
          </a:p>
          <a:p>
            <a:pPr marL="342900" lvl="0" indent="-342900">
              <a:buFont typeface="+mj-lt"/>
              <a:buAutoNum type="arabicPeriod"/>
            </a:pPr>
            <a:r>
              <a:rPr lang="es-AR" sz="2400" b="1" dirty="0">
                <a:solidFill>
                  <a:schemeClr val="bg1"/>
                </a:solidFill>
              </a:rPr>
              <a:t>LEGISLACIÓN EXTRANJERA</a:t>
            </a:r>
            <a:r>
              <a:rPr lang="es-AR" sz="2000" dirty="0">
                <a:solidFill>
                  <a:schemeClr val="bg1"/>
                </a:solidFill>
              </a:rPr>
              <a:t>.</a:t>
            </a:r>
          </a:p>
          <a:p>
            <a:pPr marL="342900" lvl="0" indent="-342900">
              <a:buFont typeface="+mj-lt"/>
              <a:buAutoNum type="arabicPeriod"/>
            </a:pPr>
            <a:r>
              <a:rPr lang="es-AR" sz="2400" b="1" dirty="0">
                <a:solidFill>
                  <a:schemeClr val="bg1"/>
                </a:solidFill>
              </a:rPr>
              <a:t>EQUIDAD Y ANALOGÍA</a:t>
            </a:r>
            <a:r>
              <a:rPr lang="es-AR" sz="2000" dirty="0">
                <a:solidFill>
                  <a:schemeClr val="bg1"/>
                </a:solidFill>
              </a:rPr>
              <a:t>. </a:t>
            </a:r>
          </a:p>
          <a:p>
            <a:pPr marL="342900" lvl="0" indent="-342900">
              <a:buFont typeface="+mj-lt"/>
              <a:buAutoNum type="arabicPeriod"/>
            </a:pPr>
            <a:r>
              <a:rPr lang="es-AR" sz="2400" b="1" dirty="0">
                <a:solidFill>
                  <a:schemeClr val="bg1"/>
                </a:solidFill>
              </a:rPr>
              <a:t>BUENA FE</a:t>
            </a:r>
            <a:r>
              <a:rPr lang="es-AR" sz="2000" dirty="0">
                <a:solidFill>
                  <a:schemeClr val="bg1"/>
                </a:solidFill>
              </a:rPr>
              <a:t>: (Art. 9 CCCN). La buena fe es el convencimiento en quien realiza un acto jurídico, que éste es verdadero, licito y justo. Todas las partes deben actuar de buena fe. </a:t>
            </a:r>
          </a:p>
          <a:p>
            <a:pPr marL="342900" lvl="0" indent="-342900">
              <a:buFont typeface="+mj-lt"/>
              <a:buAutoNum type="arabicPeriod"/>
            </a:pPr>
            <a:r>
              <a:rPr lang="es-AR" sz="2400" b="1" dirty="0">
                <a:solidFill>
                  <a:schemeClr val="bg1"/>
                </a:solidFill>
              </a:rPr>
              <a:t>PROHIBICIÓN DE ABUSO DEL DERECHO </a:t>
            </a:r>
            <a:r>
              <a:rPr lang="es-AR" sz="2000" dirty="0">
                <a:solidFill>
                  <a:schemeClr val="bg1"/>
                </a:solidFill>
              </a:rPr>
              <a:t>(Art. 10 CCCN).</a:t>
            </a:r>
          </a:p>
          <a:p>
            <a:pPr marL="342900" lvl="0" indent="-342900">
              <a:buFont typeface="+mj-lt"/>
              <a:buAutoNum type="arabicPeriod"/>
            </a:pPr>
            <a:r>
              <a:rPr lang="es-AR" sz="2400" b="1" dirty="0">
                <a:solidFill>
                  <a:schemeClr val="bg1"/>
                </a:solidFill>
              </a:rPr>
              <a:t>PROHIBICIÓN DEL ABUSO DE POSICIÓN DOMINANTE </a:t>
            </a:r>
            <a:r>
              <a:rPr lang="es-AR" sz="2000" dirty="0">
                <a:solidFill>
                  <a:schemeClr val="bg1"/>
                </a:solidFill>
              </a:rPr>
              <a:t>(Art. 11 CCCN). </a:t>
            </a:r>
          </a:p>
          <a:p>
            <a:pPr algn="ctr"/>
            <a:endParaRPr lang="es-AR" dirty="0"/>
          </a:p>
        </p:txBody>
      </p:sp>
      <p:sp>
        <p:nvSpPr>
          <p:cNvPr id="3" name="Rectángulo 2"/>
          <p:cNvSpPr/>
          <p:nvPr/>
        </p:nvSpPr>
        <p:spPr>
          <a:xfrm>
            <a:off x="2485623" y="257577"/>
            <a:ext cx="8062174" cy="75985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sz="2400" b="1" dirty="0"/>
              <a:t>2. FUENTES DEL DERECHO COMERCIAL</a:t>
            </a:r>
            <a:endParaRPr lang="es-AR" sz="2400" dirty="0"/>
          </a:p>
          <a:p>
            <a:pPr algn="ctr"/>
            <a:endParaRPr lang="es-AR" dirty="0"/>
          </a:p>
        </p:txBody>
      </p:sp>
    </p:spTree>
    <p:extLst>
      <p:ext uri="{BB962C8B-B14F-4D97-AF65-F5344CB8AC3E}">
        <p14:creationId xmlns:p14="http://schemas.microsoft.com/office/powerpoint/2010/main" val="1563745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485623" y="257577"/>
            <a:ext cx="8062174" cy="75985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sz="2400" b="1" dirty="0"/>
              <a:t>2. FUENTES DEL DERECHO COMERCIAL</a:t>
            </a:r>
            <a:endParaRPr lang="es-AR" sz="2400" dirty="0"/>
          </a:p>
          <a:p>
            <a:pPr algn="ctr"/>
            <a:endParaRPr lang="es-AR" dirty="0"/>
          </a:p>
        </p:txBody>
      </p:sp>
      <p:sp>
        <p:nvSpPr>
          <p:cNvPr id="3" name="Rectángulo 2"/>
          <p:cNvSpPr/>
          <p:nvPr/>
        </p:nvSpPr>
        <p:spPr>
          <a:xfrm>
            <a:off x="463639" y="1519707"/>
            <a:ext cx="11359167" cy="5151549"/>
          </a:xfrm>
          <a:prstGeom prst="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u="sng" dirty="0">
                <a:solidFill>
                  <a:schemeClr val="bg1"/>
                </a:solidFill>
              </a:rPr>
              <a:t>EL CÓDIGO DE COMERCIO. BREVE RESEÑA HISTÓRICA Y ANÁLISIS DE SU CONTENIDO- LEYES MERCANTILES ESPECIALES Y EL CÓDIGO DE COMERCIO</a:t>
            </a:r>
            <a:r>
              <a:rPr lang="es-AR" sz="2000" b="1" dirty="0">
                <a:solidFill>
                  <a:schemeClr val="bg1"/>
                </a:solidFill>
              </a:rPr>
              <a:t>:</a:t>
            </a:r>
          </a:p>
          <a:p>
            <a:pPr algn="ctr"/>
            <a:endParaRPr lang="es-AR" sz="2000" b="1" dirty="0">
              <a:solidFill>
                <a:schemeClr val="bg1"/>
              </a:solidFill>
            </a:endParaRPr>
          </a:p>
          <a:p>
            <a:r>
              <a:rPr lang="es-AR" sz="1600" dirty="0">
                <a:solidFill>
                  <a:schemeClr val="bg1"/>
                </a:solidFill>
              </a:rPr>
              <a:t>La historia jurídica- mercantil argentina comienza con las </a:t>
            </a:r>
            <a:r>
              <a:rPr lang="es-AR" b="1" dirty="0">
                <a:solidFill>
                  <a:schemeClr val="bg1"/>
                </a:solidFill>
              </a:rPr>
              <a:t>Ordenanzas de Bilbao</a:t>
            </a:r>
            <a:r>
              <a:rPr lang="es-AR" sz="1600" dirty="0">
                <a:solidFill>
                  <a:schemeClr val="bg1"/>
                </a:solidFill>
              </a:rPr>
              <a:t>, aplicada en las colonias (1822)</a:t>
            </a:r>
          </a:p>
          <a:p>
            <a:r>
              <a:rPr lang="es-AR" sz="1600" dirty="0">
                <a:solidFill>
                  <a:schemeClr val="bg1"/>
                </a:solidFill>
              </a:rPr>
              <a:t>El </a:t>
            </a:r>
            <a:r>
              <a:rPr lang="es-AR" b="1" dirty="0">
                <a:solidFill>
                  <a:schemeClr val="bg1"/>
                </a:solidFill>
              </a:rPr>
              <a:t>Código Fernandino de España </a:t>
            </a:r>
            <a:r>
              <a:rPr lang="es-AR" sz="1600" dirty="0">
                <a:solidFill>
                  <a:schemeClr val="bg1"/>
                </a:solidFill>
              </a:rPr>
              <a:t>dictado en 1829 fue aplicado a nivel nacional. Este código define a los actos de comercio y constituyó un estatuto personal del comerciante. </a:t>
            </a:r>
          </a:p>
          <a:p>
            <a:r>
              <a:rPr lang="es-AR" sz="1600" dirty="0">
                <a:solidFill>
                  <a:schemeClr val="bg1"/>
                </a:solidFill>
              </a:rPr>
              <a:t>En el año 1853 con el dictado de la </a:t>
            </a:r>
            <a:r>
              <a:rPr lang="es-AR" b="1" dirty="0">
                <a:solidFill>
                  <a:schemeClr val="bg1"/>
                </a:solidFill>
              </a:rPr>
              <a:t>Constitución Nacional</a:t>
            </a:r>
            <a:r>
              <a:rPr lang="es-AR" sz="1600" dirty="0">
                <a:solidFill>
                  <a:schemeClr val="bg1"/>
                </a:solidFill>
              </a:rPr>
              <a:t>, el art. 67 inc. 11 previó el dictado de un Código de Comercio y una Ley de Bancarrotas. </a:t>
            </a:r>
          </a:p>
          <a:p>
            <a:r>
              <a:rPr lang="es-AR" sz="1600" dirty="0">
                <a:solidFill>
                  <a:schemeClr val="bg1"/>
                </a:solidFill>
              </a:rPr>
              <a:t>En 1856 se encarga a Vélez Sarsfield, quien busca la colaboración de Acevedo, la redacción de un </a:t>
            </a:r>
            <a:r>
              <a:rPr lang="es-AR" b="1" dirty="0">
                <a:solidFill>
                  <a:schemeClr val="bg1"/>
                </a:solidFill>
              </a:rPr>
              <a:t>Código de Comercio</a:t>
            </a:r>
            <a:r>
              <a:rPr lang="es-AR" sz="1600" dirty="0">
                <a:solidFill>
                  <a:schemeClr val="bg1"/>
                </a:solidFill>
              </a:rPr>
              <a:t>. El proyecto se presentó en 1857, y obtuvo su sanción legislativa en 1859. Para aquella época, Buenos Aires se encontraba separada de la Confederación, por lo cual solo comienza a regir en todo el país a partir de 1862, año en que se produce la integración. </a:t>
            </a:r>
          </a:p>
          <a:p>
            <a:r>
              <a:rPr lang="es-AR" sz="1600" dirty="0">
                <a:solidFill>
                  <a:schemeClr val="bg1"/>
                </a:solidFill>
              </a:rPr>
              <a:t>Una Comisión en el año 1889 reforma aquel Código de Comercio, entrando a regir desde 1890 hasta 2015. </a:t>
            </a:r>
          </a:p>
          <a:p>
            <a:endParaRPr lang="es-AR" sz="1600" dirty="0">
              <a:solidFill>
                <a:schemeClr val="bg1"/>
              </a:solidFill>
            </a:endParaRPr>
          </a:p>
          <a:p>
            <a:r>
              <a:rPr lang="es-AR" sz="1600" dirty="0">
                <a:solidFill>
                  <a:schemeClr val="bg1"/>
                </a:solidFill>
              </a:rPr>
              <a:t>A la par del Código de Comercio, encontramos la Ley de Concursos y Quiebras N° 24.522; Ley de Prenda con Registro; Ley de Transferencia de Fondo de comercio; Régimen cambiario de letras y pagares (</a:t>
            </a:r>
            <a:r>
              <a:rPr lang="es-AR" sz="1600" dirty="0" err="1">
                <a:solidFill>
                  <a:schemeClr val="bg1"/>
                </a:solidFill>
              </a:rPr>
              <a:t>dec</a:t>
            </a:r>
            <a:r>
              <a:rPr lang="es-AR" sz="1600" dirty="0">
                <a:solidFill>
                  <a:schemeClr val="bg1"/>
                </a:solidFill>
              </a:rPr>
              <a:t>- ley 5965/63); Ley de Cheques; Ley de Sociedades Comerciales N° 19.550 (Hoy: Ley General de Sociedades). </a:t>
            </a:r>
          </a:p>
          <a:p>
            <a:pPr algn="ctr"/>
            <a:endParaRPr lang="es-AR" dirty="0">
              <a:solidFill>
                <a:schemeClr val="bg1"/>
              </a:solidFill>
            </a:endParaRPr>
          </a:p>
        </p:txBody>
      </p:sp>
    </p:spTree>
    <p:extLst>
      <p:ext uri="{BB962C8B-B14F-4D97-AF65-F5344CB8AC3E}">
        <p14:creationId xmlns:p14="http://schemas.microsoft.com/office/powerpoint/2010/main" val="2274544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777285" y="1519706"/>
            <a:ext cx="10019763" cy="3078051"/>
          </a:xfrm>
          <a:prstGeom prst="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000" b="1" u="sng" dirty="0">
                <a:solidFill>
                  <a:schemeClr val="bg1"/>
                </a:solidFill>
              </a:rPr>
              <a:t>EL CÓDIGO CIVIL Y COMERCIAL DE LA NACIÓN</a:t>
            </a:r>
            <a:r>
              <a:rPr lang="es-AR" dirty="0">
                <a:solidFill>
                  <a:schemeClr val="bg1"/>
                </a:solidFill>
              </a:rPr>
              <a:t>: </a:t>
            </a:r>
          </a:p>
          <a:p>
            <a:pPr algn="ctr"/>
            <a:endParaRPr lang="es-AR" dirty="0">
              <a:solidFill>
                <a:schemeClr val="bg1"/>
              </a:solidFill>
            </a:endParaRPr>
          </a:p>
          <a:p>
            <a:r>
              <a:rPr lang="es-AR" dirty="0">
                <a:solidFill>
                  <a:schemeClr val="bg1"/>
                </a:solidFill>
              </a:rPr>
              <a:t>A nivel mundial existe una tendencia a la unificación entre derecho civil y comercial.</a:t>
            </a:r>
          </a:p>
          <a:p>
            <a:r>
              <a:rPr lang="es-AR" dirty="0">
                <a:solidFill>
                  <a:schemeClr val="bg1"/>
                </a:solidFill>
              </a:rPr>
              <a:t>En el año 2011, mediante Decreto 191/2011, la Presidenta ordena la creación de una “Comisión para la Elaboración del proyecto de ley de reforma, actualización y unificación de los códigos civil y comercial de la Nación”. </a:t>
            </a:r>
          </a:p>
          <a:p>
            <a:r>
              <a:rPr lang="es-AR" dirty="0">
                <a:solidFill>
                  <a:schemeClr val="bg1"/>
                </a:solidFill>
              </a:rPr>
              <a:t>El texto final vigente de la Ley 26994 que introduce el actual Código Civil y Comercial de la Nación, fue sancionado el 1/10/2014 y promulgado el 7/10/2014 con fecha de entrada en vigencia el 1/1/2016, pero por causas políticas se adelantó su entrada en vigencia al 1/8/2015.</a:t>
            </a:r>
          </a:p>
          <a:p>
            <a:pPr algn="ctr"/>
            <a:endParaRPr lang="es-AR" dirty="0"/>
          </a:p>
        </p:txBody>
      </p:sp>
      <p:sp>
        <p:nvSpPr>
          <p:cNvPr id="3" name="Rectángulo 2"/>
          <p:cNvSpPr/>
          <p:nvPr/>
        </p:nvSpPr>
        <p:spPr>
          <a:xfrm>
            <a:off x="2485623" y="257577"/>
            <a:ext cx="8062174" cy="75985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sz="2400" b="1" dirty="0"/>
              <a:t>2. FUENTES DEL DERECHO COMERCIAL</a:t>
            </a:r>
            <a:endParaRPr lang="es-AR" sz="2400" dirty="0"/>
          </a:p>
          <a:p>
            <a:pPr algn="ctr"/>
            <a:endParaRPr lang="es-AR" dirty="0"/>
          </a:p>
        </p:txBody>
      </p:sp>
      <p:sp>
        <p:nvSpPr>
          <p:cNvPr id="4" name="Rectángulo 3"/>
          <p:cNvSpPr/>
          <p:nvPr/>
        </p:nvSpPr>
        <p:spPr>
          <a:xfrm>
            <a:off x="1249251" y="5203065"/>
            <a:ext cx="10728101" cy="1287887"/>
          </a:xfrm>
          <a:prstGeom prst="rect">
            <a:avLst/>
          </a:prstGeom>
          <a:solidFill>
            <a:schemeClr val="tx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AR" b="1" u="sng" dirty="0"/>
          </a:p>
          <a:p>
            <a:pPr algn="ctr"/>
            <a:r>
              <a:rPr lang="es-AR" sz="2000" b="1" u="sng" dirty="0">
                <a:solidFill>
                  <a:schemeClr val="bg1"/>
                </a:solidFill>
              </a:rPr>
              <a:t>EL DERECHO MERCANTIL Y LAS CIENCIAS ECONÓMICAS</a:t>
            </a:r>
            <a:r>
              <a:rPr lang="es-AR" sz="2000" dirty="0">
                <a:solidFill>
                  <a:schemeClr val="bg1"/>
                </a:solidFill>
              </a:rPr>
              <a:t>:</a:t>
            </a:r>
            <a:r>
              <a:rPr lang="es-AR" dirty="0">
                <a:solidFill>
                  <a:schemeClr val="bg1"/>
                </a:solidFill>
              </a:rPr>
              <a:t> </a:t>
            </a:r>
          </a:p>
          <a:p>
            <a:r>
              <a:rPr lang="es-AR" dirty="0">
                <a:solidFill>
                  <a:schemeClr val="bg1"/>
                </a:solidFill>
              </a:rPr>
              <a:t>Esta materia brinda las herramientas para que el contador pueda actuar en debida forma, ya que puede actuar como asesor de la empresa, y como asesor de entidades sin fines de lucro. </a:t>
            </a:r>
          </a:p>
          <a:p>
            <a:pPr algn="ctr"/>
            <a:endParaRPr lang="es-AR" dirty="0">
              <a:solidFill>
                <a:schemeClr val="bg1"/>
              </a:solidFill>
            </a:endParaRPr>
          </a:p>
        </p:txBody>
      </p:sp>
    </p:spTree>
    <p:extLst>
      <p:ext uri="{BB962C8B-B14F-4D97-AF65-F5344CB8AC3E}">
        <p14:creationId xmlns:p14="http://schemas.microsoft.com/office/powerpoint/2010/main" val="2978916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768958" y="257577"/>
            <a:ext cx="8500056" cy="103031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sz="2400" b="1" dirty="0"/>
              <a:t>3. LA EMPRESA Y EL EMPRESARIO EN EL CODIGO CIVIL Y COMERCIAL</a:t>
            </a:r>
            <a:endParaRPr lang="es-AR" sz="2400" dirty="0"/>
          </a:p>
          <a:p>
            <a:pPr algn="ctr"/>
            <a:endParaRPr lang="es-AR" dirty="0"/>
          </a:p>
        </p:txBody>
      </p:sp>
      <p:sp>
        <p:nvSpPr>
          <p:cNvPr id="3" name="Rectángulo 2"/>
          <p:cNvSpPr/>
          <p:nvPr/>
        </p:nvSpPr>
        <p:spPr>
          <a:xfrm>
            <a:off x="772734" y="1493950"/>
            <a:ext cx="11050074" cy="1056068"/>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600" b="1" u="sng" dirty="0"/>
          </a:p>
          <a:p>
            <a:pPr algn="ctr"/>
            <a:r>
              <a:rPr lang="es-AR" sz="2000" b="1" u="sng" dirty="0">
                <a:solidFill>
                  <a:schemeClr val="bg1"/>
                </a:solidFill>
              </a:rPr>
              <a:t>CONCEPTO DE EMPRESA</a:t>
            </a:r>
            <a:r>
              <a:rPr lang="es-AR" sz="2000" dirty="0">
                <a:solidFill>
                  <a:schemeClr val="bg1"/>
                </a:solidFill>
              </a:rPr>
              <a:t>: </a:t>
            </a:r>
          </a:p>
          <a:p>
            <a:pPr algn="ctr"/>
            <a:r>
              <a:rPr lang="es-AR" sz="1600" dirty="0">
                <a:solidFill>
                  <a:schemeClr val="bg1"/>
                </a:solidFill>
              </a:rPr>
              <a:t>La empresa es un </a:t>
            </a:r>
            <a:r>
              <a:rPr lang="es-AR" sz="2000" b="1" dirty="0">
                <a:solidFill>
                  <a:schemeClr val="bg1"/>
                </a:solidFill>
              </a:rPr>
              <a:t>acto</a:t>
            </a:r>
            <a:r>
              <a:rPr lang="es-AR" sz="1600" dirty="0">
                <a:solidFill>
                  <a:schemeClr val="bg1"/>
                </a:solidFill>
              </a:rPr>
              <a:t> de intermediación especulativa, una </a:t>
            </a:r>
            <a:r>
              <a:rPr lang="es-AR" b="1" dirty="0">
                <a:solidFill>
                  <a:schemeClr val="bg1"/>
                </a:solidFill>
              </a:rPr>
              <a:t>organización</a:t>
            </a:r>
            <a:r>
              <a:rPr lang="es-AR" sz="1600" dirty="0">
                <a:solidFill>
                  <a:schemeClr val="bg1"/>
                </a:solidFill>
              </a:rPr>
              <a:t> para la producción de bienes y servicios con ánimo especulativo. Sin embargo, la empresa puede ser analizada desde tres enfoques: </a:t>
            </a:r>
          </a:p>
          <a:p>
            <a:pPr algn="ctr"/>
            <a:endParaRPr lang="es-AR" dirty="0"/>
          </a:p>
        </p:txBody>
      </p:sp>
      <p:graphicFrame>
        <p:nvGraphicFramePr>
          <p:cNvPr id="4" name="Tabla 3"/>
          <p:cNvGraphicFramePr>
            <a:graphicFrameLocks noGrp="1"/>
          </p:cNvGraphicFramePr>
          <p:nvPr>
            <p:extLst>
              <p:ext uri="{D42A27DB-BD31-4B8C-83A1-F6EECF244321}">
                <p14:modId xmlns:p14="http://schemas.microsoft.com/office/powerpoint/2010/main" val="923939202"/>
              </p:ext>
            </p:extLst>
          </p:nvPr>
        </p:nvGraphicFramePr>
        <p:xfrm>
          <a:off x="579549" y="2846235"/>
          <a:ext cx="11088709" cy="3803207"/>
        </p:xfrm>
        <a:graphic>
          <a:graphicData uri="http://schemas.openxmlformats.org/drawingml/2006/table">
            <a:tbl>
              <a:tblPr firstRow="1" firstCol="1" bandRow="1">
                <a:tableStyleId>{5940675A-B579-460E-94D1-54222C63F5DA}</a:tableStyleId>
              </a:tblPr>
              <a:tblGrid>
                <a:gridCol w="2255793">
                  <a:extLst>
                    <a:ext uri="{9D8B030D-6E8A-4147-A177-3AD203B41FA5}">
                      <a16:colId xmlns:a16="http://schemas.microsoft.com/office/drawing/2014/main" val="20000"/>
                    </a:ext>
                  </a:extLst>
                </a:gridCol>
                <a:gridCol w="8832916">
                  <a:extLst>
                    <a:ext uri="{9D8B030D-6E8A-4147-A177-3AD203B41FA5}">
                      <a16:colId xmlns:a16="http://schemas.microsoft.com/office/drawing/2014/main" val="20001"/>
                    </a:ext>
                  </a:extLst>
                </a:gridCol>
              </a:tblGrid>
              <a:tr h="1213196">
                <a:tc>
                  <a:txBody>
                    <a:bodyPr/>
                    <a:lstStyle/>
                    <a:p>
                      <a:pPr algn="just">
                        <a:lnSpc>
                          <a:spcPct val="115000"/>
                        </a:lnSpc>
                        <a:spcBef>
                          <a:spcPts val="600"/>
                        </a:spcBef>
                        <a:spcAft>
                          <a:spcPts val="600"/>
                        </a:spcAft>
                      </a:pPr>
                      <a:r>
                        <a:rPr lang="es-AR" sz="1600" dirty="0">
                          <a:solidFill>
                            <a:sysClr val="windowText" lastClr="000000"/>
                          </a:solidFill>
                          <a:effectLst/>
                        </a:rPr>
                        <a:t>EMPRESA COMO SUJETO DE DERECHO</a:t>
                      </a:r>
                      <a:endParaRPr lang="es-AR" sz="16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209" marR="50209" marT="0" marB="0">
                    <a:solidFill>
                      <a:schemeClr val="accent2">
                        <a:lumMod val="60000"/>
                        <a:lumOff val="40000"/>
                      </a:schemeClr>
                    </a:solidFill>
                  </a:tcPr>
                </a:tc>
                <a:tc>
                  <a:txBody>
                    <a:bodyPr/>
                    <a:lstStyle/>
                    <a:p>
                      <a:pPr algn="just">
                        <a:lnSpc>
                          <a:spcPct val="115000"/>
                        </a:lnSpc>
                        <a:spcBef>
                          <a:spcPts val="600"/>
                        </a:spcBef>
                        <a:spcAft>
                          <a:spcPts val="600"/>
                        </a:spcAft>
                      </a:pPr>
                      <a:r>
                        <a:rPr lang="es-AR" sz="1600" dirty="0">
                          <a:solidFill>
                            <a:sysClr val="windowText" lastClr="000000"/>
                          </a:solidFill>
                          <a:effectLst/>
                        </a:rPr>
                        <a:t>La empresa es una persona jurídica. El empresario es sujeto de derecho. En tanto que la empresa es el ejercicio de una actividad económica organizada para determinados fines. </a:t>
                      </a:r>
                    </a:p>
                    <a:p>
                      <a:pPr algn="just">
                        <a:lnSpc>
                          <a:spcPct val="115000"/>
                        </a:lnSpc>
                        <a:spcBef>
                          <a:spcPts val="600"/>
                        </a:spcBef>
                        <a:spcAft>
                          <a:spcPts val="600"/>
                        </a:spcAft>
                      </a:pPr>
                      <a:r>
                        <a:rPr lang="es-AR" sz="1600" dirty="0">
                          <a:solidFill>
                            <a:sysClr val="windowText" lastClr="000000"/>
                          </a:solidFill>
                          <a:effectLst/>
                        </a:rPr>
                        <a:t>El sujeto de derecho es siempre una persona y no una actividad.  </a:t>
                      </a:r>
                      <a:endParaRPr lang="es-AR" sz="16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209" marR="50209" marT="0" marB="0">
                    <a:solidFill>
                      <a:schemeClr val="accent2">
                        <a:lumMod val="60000"/>
                        <a:lumOff val="40000"/>
                      </a:schemeClr>
                    </a:solidFill>
                  </a:tcPr>
                </a:tc>
                <a:extLst>
                  <a:ext uri="{0D108BD9-81ED-4DB2-BD59-A6C34878D82A}">
                    <a16:rowId xmlns:a16="http://schemas.microsoft.com/office/drawing/2014/main" val="10000"/>
                  </a:ext>
                </a:extLst>
              </a:tr>
              <a:tr h="757685">
                <a:tc>
                  <a:txBody>
                    <a:bodyPr/>
                    <a:lstStyle/>
                    <a:p>
                      <a:pPr algn="just">
                        <a:lnSpc>
                          <a:spcPct val="115000"/>
                        </a:lnSpc>
                        <a:spcBef>
                          <a:spcPts val="600"/>
                        </a:spcBef>
                        <a:spcAft>
                          <a:spcPts val="600"/>
                        </a:spcAft>
                      </a:pPr>
                      <a:r>
                        <a:rPr lang="es-AR" sz="1600" dirty="0">
                          <a:solidFill>
                            <a:sysClr val="windowText" lastClr="000000"/>
                          </a:solidFill>
                          <a:effectLst/>
                        </a:rPr>
                        <a:t>EMPRESA COMO OBJETO DE DERECHO</a:t>
                      </a:r>
                      <a:endParaRPr lang="es-AR" sz="16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209" marR="50209" marT="0" marB="0">
                    <a:solidFill>
                      <a:schemeClr val="accent2">
                        <a:lumMod val="60000"/>
                        <a:lumOff val="40000"/>
                      </a:schemeClr>
                    </a:solidFill>
                  </a:tcPr>
                </a:tc>
                <a:tc>
                  <a:txBody>
                    <a:bodyPr/>
                    <a:lstStyle/>
                    <a:p>
                      <a:pPr algn="just">
                        <a:lnSpc>
                          <a:spcPct val="115000"/>
                        </a:lnSpc>
                        <a:spcBef>
                          <a:spcPts val="600"/>
                        </a:spcBef>
                        <a:spcAft>
                          <a:spcPts val="600"/>
                        </a:spcAft>
                      </a:pPr>
                      <a:r>
                        <a:rPr lang="es-AR" sz="1600" dirty="0">
                          <a:solidFill>
                            <a:sysClr val="windowText" lastClr="000000"/>
                          </a:solidFill>
                          <a:effectLst/>
                        </a:rPr>
                        <a:t>La empresa es el objeto de los actos.</a:t>
                      </a:r>
                      <a:endParaRPr lang="es-AR" sz="16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209" marR="50209" marT="0" marB="0">
                    <a:solidFill>
                      <a:schemeClr val="accent2">
                        <a:lumMod val="60000"/>
                        <a:lumOff val="40000"/>
                      </a:schemeClr>
                    </a:solidFill>
                  </a:tcPr>
                </a:tc>
                <a:extLst>
                  <a:ext uri="{0D108BD9-81ED-4DB2-BD59-A6C34878D82A}">
                    <a16:rowId xmlns:a16="http://schemas.microsoft.com/office/drawing/2014/main" val="10001"/>
                  </a:ext>
                </a:extLst>
              </a:tr>
              <a:tr h="1789746">
                <a:tc>
                  <a:txBody>
                    <a:bodyPr/>
                    <a:lstStyle/>
                    <a:p>
                      <a:pPr algn="just">
                        <a:lnSpc>
                          <a:spcPct val="115000"/>
                        </a:lnSpc>
                        <a:spcBef>
                          <a:spcPts val="600"/>
                        </a:spcBef>
                        <a:spcAft>
                          <a:spcPts val="600"/>
                        </a:spcAft>
                      </a:pPr>
                      <a:r>
                        <a:rPr lang="es-AR" sz="1600" dirty="0">
                          <a:solidFill>
                            <a:sysClr val="windowText" lastClr="000000"/>
                          </a:solidFill>
                          <a:effectLst/>
                        </a:rPr>
                        <a:t>EMPRESA COMO ACTO DE COMERCIO</a:t>
                      </a:r>
                      <a:endParaRPr lang="es-AR" sz="16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209" marR="50209" marT="0" marB="0">
                    <a:solidFill>
                      <a:schemeClr val="accent2">
                        <a:lumMod val="60000"/>
                        <a:lumOff val="40000"/>
                      </a:schemeClr>
                    </a:solidFill>
                  </a:tcPr>
                </a:tc>
                <a:tc>
                  <a:txBody>
                    <a:bodyPr/>
                    <a:lstStyle/>
                    <a:p>
                      <a:pPr algn="just">
                        <a:lnSpc>
                          <a:spcPct val="115000"/>
                        </a:lnSpc>
                        <a:spcBef>
                          <a:spcPts val="600"/>
                        </a:spcBef>
                        <a:spcAft>
                          <a:spcPts val="600"/>
                        </a:spcAft>
                      </a:pPr>
                      <a:r>
                        <a:rPr lang="es-AR" sz="2000" dirty="0">
                          <a:solidFill>
                            <a:sysClr val="windowText" lastClr="000000"/>
                          </a:solidFill>
                          <a:effectLst/>
                        </a:rPr>
                        <a:t>La empresa es un acto de comercio; es una actividad organizada, de ordenamiento de bienes y servicios, con un fin determinado y como tal, la empresa es actividad</a:t>
                      </a:r>
                      <a:r>
                        <a:rPr lang="es-AR" sz="1800" dirty="0">
                          <a:solidFill>
                            <a:sysClr val="windowText" lastClr="000000"/>
                          </a:solidFill>
                          <a:effectLst/>
                        </a:rPr>
                        <a:t>. </a:t>
                      </a:r>
                    </a:p>
                    <a:p>
                      <a:pPr algn="just">
                        <a:lnSpc>
                          <a:spcPct val="115000"/>
                        </a:lnSpc>
                        <a:spcBef>
                          <a:spcPts val="600"/>
                        </a:spcBef>
                        <a:spcAft>
                          <a:spcPts val="600"/>
                        </a:spcAft>
                      </a:pPr>
                      <a:r>
                        <a:rPr lang="es-AR" sz="1800" dirty="0">
                          <a:solidFill>
                            <a:sysClr val="windowText" lastClr="000000"/>
                          </a:solidFill>
                          <a:effectLst/>
                        </a:rPr>
                        <a:t>El empresario es la persona humana o jurídica que lleva adelante la empresa. </a:t>
                      </a:r>
                      <a:endParaRPr lang="es-AR" sz="1800" dirty="0">
                        <a:solidFill>
                          <a:sysClr val="windowText" lastClr="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209" marR="50209" marT="0" marB="0">
                    <a:solidFill>
                      <a:schemeClr val="accent2">
                        <a:lumMod val="60000"/>
                        <a:lumOff val="40000"/>
                      </a:schemeClr>
                    </a:solidFill>
                  </a:tcPr>
                </a:tc>
                <a:extLst>
                  <a:ext uri="{0D108BD9-81ED-4DB2-BD59-A6C34878D82A}">
                    <a16:rowId xmlns:a16="http://schemas.microsoft.com/office/drawing/2014/main" val="10002"/>
                  </a:ext>
                </a:extLst>
              </a:tr>
            </a:tbl>
          </a:graphicData>
        </a:graphic>
      </p:graphicFrame>
      <p:pic>
        <p:nvPicPr>
          <p:cNvPr id="5" name="Imagen 4"/>
          <p:cNvPicPr>
            <a:picLocks noChangeAspect="1"/>
          </p:cNvPicPr>
          <p:nvPr/>
        </p:nvPicPr>
        <p:blipFill>
          <a:blip r:embed="rId2"/>
          <a:stretch>
            <a:fillRect/>
          </a:stretch>
        </p:blipFill>
        <p:spPr>
          <a:xfrm>
            <a:off x="154546" y="116211"/>
            <a:ext cx="1694041" cy="1313042"/>
          </a:xfrm>
          <a:prstGeom prst="rect">
            <a:avLst/>
          </a:prstGeom>
        </p:spPr>
      </p:pic>
    </p:spTree>
    <p:extLst>
      <p:ext uri="{BB962C8B-B14F-4D97-AF65-F5344CB8AC3E}">
        <p14:creationId xmlns:p14="http://schemas.microsoft.com/office/powerpoint/2010/main" val="2952274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631065" y="2305317"/>
            <a:ext cx="11178862" cy="3503055"/>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sz="2400" b="1" u="sng" dirty="0">
                <a:solidFill>
                  <a:schemeClr val="bg1"/>
                </a:solidFill>
              </a:rPr>
              <a:t>COMERCIANTE, EMPRESARIO Y “CUASI EMPRESARIO”</a:t>
            </a:r>
            <a:r>
              <a:rPr lang="es-AR" sz="2400" dirty="0">
                <a:solidFill>
                  <a:schemeClr val="bg1"/>
                </a:solidFill>
              </a:rPr>
              <a:t>: </a:t>
            </a:r>
          </a:p>
          <a:p>
            <a:pPr algn="ctr"/>
            <a:endParaRPr lang="es-AR" dirty="0">
              <a:solidFill>
                <a:schemeClr val="bg1"/>
              </a:solidFill>
            </a:endParaRPr>
          </a:p>
          <a:p>
            <a:r>
              <a:rPr lang="es-AR" dirty="0">
                <a:solidFill>
                  <a:schemeClr val="bg1"/>
                </a:solidFill>
              </a:rPr>
              <a:t>El Código de Comercio definía al </a:t>
            </a:r>
            <a:r>
              <a:rPr lang="es-AR" sz="2000" b="1" dirty="0">
                <a:solidFill>
                  <a:schemeClr val="bg1"/>
                </a:solidFill>
              </a:rPr>
              <a:t>comerciante </a:t>
            </a:r>
            <a:r>
              <a:rPr lang="es-AR" dirty="0">
                <a:solidFill>
                  <a:schemeClr val="bg1"/>
                </a:solidFill>
              </a:rPr>
              <a:t>como aquel individuo que ejercía en forma profesional y habitual, actos de comercio. A su vez, el art. 8° contenía una enumeración abierta de lo que eran actos de comercio. Los </a:t>
            </a:r>
            <a:r>
              <a:rPr lang="es-AR" u="sng" dirty="0">
                <a:solidFill>
                  <a:schemeClr val="bg1"/>
                </a:solidFill>
              </a:rPr>
              <a:t>caracteres esenciales eran</a:t>
            </a:r>
            <a:r>
              <a:rPr lang="es-AR" dirty="0">
                <a:solidFill>
                  <a:schemeClr val="bg1"/>
                </a:solidFill>
              </a:rPr>
              <a:t>: </a:t>
            </a:r>
            <a:r>
              <a:rPr lang="es-AR" b="1" dirty="0">
                <a:solidFill>
                  <a:schemeClr val="bg1"/>
                </a:solidFill>
              </a:rPr>
              <a:t>la realización de actos de comercio; la profesionalidad y la habitualidad</a:t>
            </a:r>
            <a:r>
              <a:rPr lang="es-AR" dirty="0">
                <a:solidFill>
                  <a:schemeClr val="bg1"/>
                </a:solidFill>
              </a:rPr>
              <a:t>. </a:t>
            </a:r>
          </a:p>
          <a:p>
            <a:endParaRPr lang="es-AR" dirty="0">
              <a:solidFill>
                <a:schemeClr val="bg1"/>
              </a:solidFill>
            </a:endParaRPr>
          </a:p>
          <a:p>
            <a:r>
              <a:rPr lang="es-AR" dirty="0">
                <a:solidFill>
                  <a:schemeClr val="bg1"/>
                </a:solidFill>
              </a:rPr>
              <a:t>En el CCCN, la palabra “comerciante” no figura más. La palabra “comercio” está limitada para referirse al “fondo de comercio” y las cosas que están o no en el comercio. La palabra empresario tampoco tiene un uso difundido; solo se habla de empresario en el contrato de agenci</a:t>
            </a:r>
            <a:r>
              <a:rPr lang="es-AR" dirty="0"/>
              <a:t>a. </a:t>
            </a:r>
          </a:p>
          <a:p>
            <a:pPr algn="ctr"/>
            <a:endParaRPr lang="es-AR" dirty="0"/>
          </a:p>
        </p:txBody>
      </p:sp>
      <p:sp>
        <p:nvSpPr>
          <p:cNvPr id="3" name="Rectángulo 2"/>
          <p:cNvSpPr/>
          <p:nvPr/>
        </p:nvSpPr>
        <p:spPr>
          <a:xfrm>
            <a:off x="2768958" y="257577"/>
            <a:ext cx="8500056" cy="103031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sz="2400" b="1" dirty="0"/>
              <a:t>3. LA EMPRESA Y EL EMPRESARIO EN EL CODIGO CIVIL Y COMERCIAL</a:t>
            </a:r>
            <a:endParaRPr lang="es-AR" sz="2400" dirty="0"/>
          </a:p>
          <a:p>
            <a:pPr algn="ctr"/>
            <a:endParaRPr lang="es-AR" dirty="0"/>
          </a:p>
        </p:txBody>
      </p:sp>
      <p:pic>
        <p:nvPicPr>
          <p:cNvPr id="4" name="Imagen 3"/>
          <p:cNvPicPr>
            <a:picLocks noChangeAspect="1"/>
          </p:cNvPicPr>
          <p:nvPr/>
        </p:nvPicPr>
        <p:blipFill>
          <a:blip r:embed="rId2"/>
          <a:stretch>
            <a:fillRect/>
          </a:stretch>
        </p:blipFill>
        <p:spPr>
          <a:xfrm>
            <a:off x="154546" y="257577"/>
            <a:ext cx="2228046" cy="1700012"/>
          </a:xfrm>
          <a:prstGeom prst="rect">
            <a:avLst/>
          </a:prstGeom>
        </p:spPr>
      </p:pic>
    </p:spTree>
    <p:extLst>
      <p:ext uri="{BB962C8B-B14F-4D97-AF65-F5344CB8AC3E}">
        <p14:creationId xmlns:p14="http://schemas.microsoft.com/office/powerpoint/2010/main" val="4709483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76518" y="1751528"/>
            <a:ext cx="11256136" cy="4687909"/>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000" dirty="0"/>
          </a:p>
          <a:p>
            <a:pPr algn="ctr"/>
            <a:r>
              <a:rPr lang="es-AR" sz="2000" dirty="0">
                <a:solidFill>
                  <a:schemeClr val="bg1"/>
                </a:solidFill>
              </a:rPr>
              <a:t>Art. 320 CCCN: “</a:t>
            </a:r>
            <a:r>
              <a:rPr lang="es-AR" sz="2400" b="1" i="1" dirty="0">
                <a:solidFill>
                  <a:schemeClr val="bg1"/>
                </a:solidFill>
              </a:rPr>
              <a:t>Están obligadas a llevar contabilidad </a:t>
            </a:r>
            <a:r>
              <a:rPr lang="es-AR" sz="2000" i="1" dirty="0">
                <a:solidFill>
                  <a:schemeClr val="bg1"/>
                </a:solidFill>
              </a:rPr>
              <a:t>todas las </a:t>
            </a:r>
            <a:r>
              <a:rPr lang="es-AR" sz="2000" i="1" u="sng" dirty="0">
                <a:solidFill>
                  <a:schemeClr val="bg1"/>
                </a:solidFill>
              </a:rPr>
              <a:t>personas jurídicas privadas </a:t>
            </a:r>
            <a:r>
              <a:rPr lang="es-AR" sz="2000" i="1" dirty="0">
                <a:solidFill>
                  <a:schemeClr val="bg1"/>
                </a:solidFill>
              </a:rPr>
              <a:t>y quienes realizan una </a:t>
            </a:r>
            <a:r>
              <a:rPr lang="es-AR" sz="2000" i="1" u="sng" dirty="0">
                <a:solidFill>
                  <a:schemeClr val="bg1"/>
                </a:solidFill>
              </a:rPr>
              <a:t>actividad económica organizada </a:t>
            </a:r>
            <a:r>
              <a:rPr lang="es-AR" sz="2000" i="1" dirty="0">
                <a:solidFill>
                  <a:schemeClr val="bg1"/>
                </a:solidFill>
              </a:rPr>
              <a:t>o son </a:t>
            </a:r>
            <a:r>
              <a:rPr lang="es-AR" sz="2000" i="1" u="sng" dirty="0">
                <a:solidFill>
                  <a:schemeClr val="bg1"/>
                </a:solidFill>
              </a:rPr>
              <a:t>titulares de una empresa </a:t>
            </a:r>
            <a:r>
              <a:rPr lang="es-AR" sz="2000" i="1" dirty="0">
                <a:solidFill>
                  <a:schemeClr val="bg1"/>
                </a:solidFill>
              </a:rPr>
              <a:t>o </a:t>
            </a:r>
            <a:r>
              <a:rPr lang="es-AR" sz="2000" i="1" u="sng" dirty="0">
                <a:solidFill>
                  <a:schemeClr val="bg1"/>
                </a:solidFill>
              </a:rPr>
              <a:t>establecimiento comercial, industrial, agropecuario o de servicios</a:t>
            </a:r>
            <a:r>
              <a:rPr lang="es-AR" sz="2000" i="1" dirty="0">
                <a:solidFill>
                  <a:schemeClr val="bg1"/>
                </a:solidFill>
              </a:rPr>
              <a:t>. Cualquier otra persona puede llevar contabilidad si solicita su inscripción y la habilitación de sus registros o la </a:t>
            </a:r>
            <a:r>
              <a:rPr lang="es-AR" sz="2000" i="1" dirty="0" err="1">
                <a:solidFill>
                  <a:schemeClr val="bg1"/>
                </a:solidFill>
              </a:rPr>
              <a:t>rubricación</a:t>
            </a:r>
            <a:r>
              <a:rPr lang="es-AR" sz="2000" i="1" dirty="0">
                <a:solidFill>
                  <a:schemeClr val="bg1"/>
                </a:solidFill>
              </a:rPr>
              <a:t> de los libros, como se establece en esta misma Sección.</a:t>
            </a:r>
            <a:br>
              <a:rPr lang="es-AR" sz="2000" i="1" dirty="0">
                <a:solidFill>
                  <a:schemeClr val="bg1"/>
                </a:solidFill>
              </a:rPr>
            </a:br>
            <a:r>
              <a:rPr lang="es-AR" sz="2000" i="1" dirty="0">
                <a:solidFill>
                  <a:schemeClr val="bg1"/>
                </a:solidFill>
              </a:rPr>
              <a:t>Sin perjuicio de lo establecido en leyes especiales, quedan excluidas de las obligaciones previstas en esta Sección las personas humanas que desarrollan </a:t>
            </a:r>
            <a:r>
              <a:rPr lang="es-AR" sz="2000" i="1" u="sng" dirty="0">
                <a:solidFill>
                  <a:schemeClr val="bg1"/>
                </a:solidFill>
              </a:rPr>
              <a:t>profesiones liberales o actividades agropecuarias y conexas no ejecutadas u organizadas en forma de empresa</a:t>
            </a:r>
            <a:r>
              <a:rPr lang="es-AR" sz="2000" i="1" dirty="0">
                <a:solidFill>
                  <a:schemeClr val="bg1"/>
                </a:solidFill>
              </a:rPr>
              <a:t>. Se consideran conexas las actividades dirigidas a la transformación o a la enajenación de productos agropecuarios cuando están comprendidas en el ejercicio normal de tales actividades. También pueden ser eximidas de llevar contabilidad </a:t>
            </a:r>
            <a:r>
              <a:rPr lang="es-AR" sz="2000" i="1" u="sng" dirty="0">
                <a:solidFill>
                  <a:schemeClr val="bg1"/>
                </a:solidFill>
              </a:rPr>
              <a:t>las actividades que, por el volumen de su giro, resulta inconveniente sujetar a tales deberes </a:t>
            </a:r>
            <a:r>
              <a:rPr lang="es-AR" sz="2000" i="1" dirty="0">
                <a:solidFill>
                  <a:schemeClr val="bg1"/>
                </a:solidFill>
              </a:rPr>
              <a:t>según determine cada jurisdicción local</a:t>
            </a:r>
            <a:r>
              <a:rPr lang="es-AR" sz="2000" dirty="0">
                <a:solidFill>
                  <a:schemeClr val="bg1"/>
                </a:solidFill>
              </a:rPr>
              <a:t>”.</a:t>
            </a:r>
          </a:p>
          <a:p>
            <a:pPr algn="ctr"/>
            <a:endParaRPr lang="es-AR" dirty="0">
              <a:solidFill>
                <a:schemeClr val="bg1"/>
              </a:solidFill>
            </a:endParaRPr>
          </a:p>
        </p:txBody>
      </p:sp>
      <p:sp>
        <p:nvSpPr>
          <p:cNvPr id="3" name="Rectángulo 2"/>
          <p:cNvSpPr/>
          <p:nvPr/>
        </p:nvSpPr>
        <p:spPr>
          <a:xfrm>
            <a:off x="2768958" y="257577"/>
            <a:ext cx="8500056" cy="103031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sz="2400" b="1" dirty="0"/>
              <a:t>3. LA EMPRESA Y EL EMPRESARIO EN EL CODIGO CIVIL Y COMERCIAL</a:t>
            </a:r>
            <a:endParaRPr lang="es-AR" sz="2400" dirty="0"/>
          </a:p>
          <a:p>
            <a:pPr algn="ctr"/>
            <a:endParaRPr lang="es-AR" dirty="0"/>
          </a:p>
        </p:txBody>
      </p:sp>
      <p:pic>
        <p:nvPicPr>
          <p:cNvPr id="4" name="Imagen 3"/>
          <p:cNvPicPr>
            <a:picLocks noChangeAspect="1"/>
          </p:cNvPicPr>
          <p:nvPr/>
        </p:nvPicPr>
        <p:blipFill>
          <a:blip r:embed="rId2"/>
          <a:stretch>
            <a:fillRect/>
          </a:stretch>
        </p:blipFill>
        <p:spPr>
          <a:xfrm>
            <a:off x="154546" y="116211"/>
            <a:ext cx="1694041" cy="1313042"/>
          </a:xfrm>
          <a:prstGeom prst="rect">
            <a:avLst/>
          </a:prstGeom>
        </p:spPr>
      </p:pic>
    </p:spTree>
    <p:extLst>
      <p:ext uri="{BB962C8B-B14F-4D97-AF65-F5344CB8AC3E}">
        <p14:creationId xmlns:p14="http://schemas.microsoft.com/office/powerpoint/2010/main" val="4293849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768958" y="257577"/>
            <a:ext cx="8500056" cy="1030310"/>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sz="2400" b="1" dirty="0"/>
              <a:t>3. LA EMPRESA Y EL EMPRESARIO EN EL CODIGO CIVIL Y COMERCIAL</a:t>
            </a:r>
            <a:endParaRPr lang="es-AR" sz="2400" dirty="0"/>
          </a:p>
          <a:p>
            <a:pPr algn="ctr"/>
            <a:endParaRPr lang="es-AR" dirty="0"/>
          </a:p>
        </p:txBody>
      </p:sp>
      <p:sp>
        <p:nvSpPr>
          <p:cNvPr id="3" name="Rectángulo 2"/>
          <p:cNvSpPr/>
          <p:nvPr/>
        </p:nvSpPr>
        <p:spPr>
          <a:xfrm>
            <a:off x="579550" y="1777285"/>
            <a:ext cx="3374264" cy="215077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a:r>
              <a:rPr lang="es-AR" sz="2000" b="1" u="sng" dirty="0"/>
              <a:t>EMPRESARIO: </a:t>
            </a:r>
          </a:p>
          <a:p>
            <a:pPr lvl="0" algn="ctr"/>
            <a:endParaRPr lang="es-AR" sz="2000" b="1" dirty="0"/>
          </a:p>
          <a:p>
            <a:pPr lvl="0" algn="ctr"/>
            <a:r>
              <a:rPr lang="es-AR" sz="2000" b="1" dirty="0"/>
              <a:t>Personas humanas o jurídicas privadas titulares de una empresa.</a:t>
            </a:r>
            <a:endParaRPr lang="es-AR" sz="2400" dirty="0"/>
          </a:p>
        </p:txBody>
      </p:sp>
      <p:sp>
        <p:nvSpPr>
          <p:cNvPr id="4" name="Rectángulo 3"/>
          <p:cNvSpPr/>
          <p:nvPr/>
        </p:nvSpPr>
        <p:spPr>
          <a:xfrm>
            <a:off x="4404575" y="1777284"/>
            <a:ext cx="7418230" cy="3052293"/>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a:endParaRPr lang="es-AR" sz="1600" dirty="0"/>
          </a:p>
          <a:p>
            <a:pPr lvl="0" algn="ctr"/>
            <a:r>
              <a:rPr lang="es-AR" sz="2000" u="sng" dirty="0"/>
              <a:t>“</a:t>
            </a:r>
            <a:r>
              <a:rPr lang="es-AR" sz="2000" b="1" u="sng" dirty="0"/>
              <a:t>CUASI EMPRESARIOS</a:t>
            </a:r>
            <a:r>
              <a:rPr lang="es-AR" sz="2000" u="sng" dirty="0"/>
              <a:t>”:</a:t>
            </a:r>
          </a:p>
          <a:p>
            <a:pPr lvl="0" algn="ctr"/>
            <a:endParaRPr lang="es-AR" sz="2000" u="sng" dirty="0"/>
          </a:p>
          <a:p>
            <a:pPr marL="342900" lvl="0" indent="-342900">
              <a:buFont typeface="+mj-lt"/>
              <a:buAutoNum type="arabicPeriod"/>
            </a:pPr>
            <a:r>
              <a:rPr lang="es-AR" dirty="0"/>
              <a:t>Personas humanas o jurídicas privadas que realizan una actividad económica organizada (pero sin ser empresa).</a:t>
            </a:r>
          </a:p>
          <a:p>
            <a:pPr marL="342900" lvl="0" indent="-342900">
              <a:buFont typeface="+mj-lt"/>
              <a:buAutoNum type="arabicPeriod"/>
            </a:pPr>
            <a:r>
              <a:rPr lang="es-AR" dirty="0"/>
              <a:t>Personas humanas o jurídicas privadas titulares de un establecimiento comercial, industrial, agropecuario o de servicios.</a:t>
            </a:r>
          </a:p>
          <a:p>
            <a:pPr marL="342900" lvl="0" indent="-342900">
              <a:buFont typeface="+mj-lt"/>
              <a:buAutoNum type="arabicPeriod"/>
            </a:pPr>
            <a:r>
              <a:rPr lang="es-AR" dirty="0"/>
              <a:t>Personas que realizan actividades que, por el escaso volumen de su giro, resulta inconveniente sujetarlas al deber de llevar contabilidad. </a:t>
            </a:r>
          </a:p>
          <a:p>
            <a:pPr algn="ctr"/>
            <a:endParaRPr lang="es-AR" dirty="0"/>
          </a:p>
        </p:txBody>
      </p:sp>
      <p:sp>
        <p:nvSpPr>
          <p:cNvPr id="5" name="Rectángulo 4"/>
          <p:cNvSpPr/>
          <p:nvPr/>
        </p:nvSpPr>
        <p:spPr>
          <a:xfrm>
            <a:off x="2498501" y="4945487"/>
            <a:ext cx="5164428" cy="1777285"/>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a:endParaRPr lang="es-AR" b="1" dirty="0"/>
          </a:p>
          <a:p>
            <a:pPr lvl="0" algn="ctr"/>
            <a:r>
              <a:rPr lang="es-AR" b="1" dirty="0"/>
              <a:t>Personas humanas que desarrollan profesiones liberales o actividades agropecuarias y conexas</a:t>
            </a:r>
            <a:r>
              <a:rPr lang="es-AR" dirty="0"/>
              <a:t> no ejecutadas u organizadas en forma de empresa, que no son considerados comerciantes ni empresarios. </a:t>
            </a:r>
          </a:p>
          <a:p>
            <a:pPr algn="ctr"/>
            <a:endParaRPr lang="es-AR" sz="1600" dirty="0"/>
          </a:p>
        </p:txBody>
      </p:sp>
    </p:spTree>
    <p:extLst>
      <p:ext uri="{BB962C8B-B14F-4D97-AF65-F5344CB8AC3E}">
        <p14:creationId xmlns:p14="http://schemas.microsoft.com/office/powerpoint/2010/main" val="2704982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708338" y="2086376"/>
            <a:ext cx="11153104" cy="2897747"/>
          </a:xfrm>
          <a:prstGeom prst="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dirty="0">
                <a:solidFill>
                  <a:schemeClr val="bg1"/>
                </a:solidFill>
              </a:rPr>
              <a:t>Existe una sutil diferencia entre “</a:t>
            </a:r>
            <a:r>
              <a:rPr lang="es-AR" sz="2800" b="1" dirty="0">
                <a:solidFill>
                  <a:schemeClr val="bg1"/>
                </a:solidFill>
              </a:rPr>
              <a:t>actividad económica organizada</a:t>
            </a:r>
            <a:r>
              <a:rPr lang="es-AR" sz="2400" dirty="0">
                <a:solidFill>
                  <a:schemeClr val="bg1"/>
                </a:solidFill>
              </a:rPr>
              <a:t>” y “</a:t>
            </a:r>
            <a:r>
              <a:rPr lang="es-AR" sz="2800" b="1" dirty="0">
                <a:solidFill>
                  <a:schemeClr val="bg1"/>
                </a:solidFill>
              </a:rPr>
              <a:t>empresa</a:t>
            </a:r>
            <a:r>
              <a:rPr lang="es-AR" sz="2400" dirty="0">
                <a:solidFill>
                  <a:schemeClr val="bg1"/>
                </a:solidFill>
              </a:rPr>
              <a:t>”. No toda actividad económica organizada implica actividad empresarial, para ello será necesario: que esa organización esté destinada a la intermediación especulativa en el cambio de bienes y servicios. </a:t>
            </a:r>
            <a:r>
              <a:rPr lang="es-AR" sz="2400" dirty="0" err="1">
                <a:solidFill>
                  <a:schemeClr val="bg1"/>
                </a:solidFill>
              </a:rPr>
              <a:t>Ej</a:t>
            </a:r>
            <a:r>
              <a:rPr lang="es-AR" sz="2400" dirty="0">
                <a:solidFill>
                  <a:schemeClr val="bg1"/>
                </a:solidFill>
              </a:rPr>
              <a:t>: las fundaciones y mutuales no son consideradas empresas pero sí realizan actividad económica organizada</a:t>
            </a:r>
          </a:p>
        </p:txBody>
      </p:sp>
    </p:spTree>
    <p:extLst>
      <p:ext uri="{BB962C8B-B14F-4D97-AF65-F5344CB8AC3E}">
        <p14:creationId xmlns:p14="http://schemas.microsoft.com/office/powerpoint/2010/main" val="2628667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62896" y="321972"/>
            <a:ext cx="8757634" cy="8628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b="1" dirty="0"/>
          </a:p>
          <a:p>
            <a:pPr algn="ctr"/>
            <a:r>
              <a:rPr lang="es-AR" sz="2400" b="1" dirty="0"/>
              <a:t>4. EL CONSUMIDOR COMO NUEVO SUJETO DE LAS RELACIONES COMERCIALES</a:t>
            </a:r>
            <a:endParaRPr lang="es-AR" sz="2400" dirty="0"/>
          </a:p>
          <a:p>
            <a:pPr algn="ctr"/>
            <a:endParaRPr lang="es-AR" sz="2400" dirty="0"/>
          </a:p>
        </p:txBody>
      </p:sp>
      <p:sp>
        <p:nvSpPr>
          <p:cNvPr id="3" name="Rectángulo 2"/>
          <p:cNvSpPr/>
          <p:nvPr/>
        </p:nvSpPr>
        <p:spPr>
          <a:xfrm>
            <a:off x="283335" y="1596980"/>
            <a:ext cx="11706896" cy="5048519"/>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u="sng" dirty="0">
                <a:solidFill>
                  <a:schemeClr val="bg1"/>
                </a:solidFill>
              </a:rPr>
              <a:t>PROTECCIÓN CONSTITUCIONAL DEL CONSUMIDOR</a:t>
            </a:r>
            <a:r>
              <a:rPr lang="es-AR" b="1" u="sng" dirty="0">
                <a:solidFill>
                  <a:schemeClr val="bg1"/>
                </a:solidFill>
              </a:rPr>
              <a:t>:</a:t>
            </a:r>
          </a:p>
          <a:p>
            <a:pPr algn="ctr"/>
            <a:endParaRPr lang="es-AR" dirty="0">
              <a:solidFill>
                <a:schemeClr val="bg1"/>
              </a:solidFill>
            </a:endParaRPr>
          </a:p>
          <a:p>
            <a:r>
              <a:rPr lang="es-AR" dirty="0">
                <a:solidFill>
                  <a:schemeClr val="bg1"/>
                </a:solidFill>
              </a:rPr>
              <a:t>Art. 42 CN: “</a:t>
            </a:r>
            <a:r>
              <a:rPr lang="es-AR" i="1" dirty="0">
                <a:solidFill>
                  <a:schemeClr val="bg1"/>
                </a:solidFill>
              </a:rPr>
              <a:t>Los </a:t>
            </a:r>
            <a:r>
              <a:rPr lang="es-AR" b="1" i="1" dirty="0">
                <a:solidFill>
                  <a:schemeClr val="bg1"/>
                </a:solidFill>
              </a:rPr>
              <a:t>consumidores y usuarios de bienes y servicios</a:t>
            </a:r>
            <a:r>
              <a:rPr lang="es-AR" i="1" dirty="0">
                <a:solidFill>
                  <a:schemeClr val="bg1"/>
                </a:solidFill>
              </a:rPr>
              <a:t> tienen derecho, en la relación de consumo, a la protección de su salud, seguridad e intereses económicos; a una información adecuada y veraz; a la libertad de elección, y a condiciones de trato equitativo y digno.</a:t>
            </a:r>
            <a:endParaRPr lang="es-AR" dirty="0">
              <a:solidFill>
                <a:schemeClr val="bg1"/>
              </a:solidFill>
            </a:endParaRPr>
          </a:p>
          <a:p>
            <a:r>
              <a:rPr lang="es-AR" i="1" dirty="0">
                <a:solidFill>
                  <a:schemeClr val="bg1"/>
                </a:solidFill>
              </a:rPr>
              <a:t>Las autoridades proveerán a la protección de esos derechos, a la educación para el consumo, a la defensa de la competencia contra toda forma de distorsión de los mercados, al control de los monopolios naturales y legales, al de la calidad y eficiencia de los servicios públicos, y a la constitución de asociaciones de consumidores y de usuarios.</a:t>
            </a:r>
            <a:endParaRPr lang="es-AR" dirty="0">
              <a:solidFill>
                <a:schemeClr val="bg1"/>
              </a:solidFill>
            </a:endParaRPr>
          </a:p>
          <a:p>
            <a:r>
              <a:rPr lang="es-AR" i="1" dirty="0">
                <a:solidFill>
                  <a:schemeClr val="bg1"/>
                </a:solidFill>
              </a:rPr>
              <a:t>La legislación establecerá procedimientos eficaces para la prevención y solución de conflictos, y los marcos regulatorios de los servicios públicos de competencia nacional, previendo la necesaria participación de las asociaciones de consumidores y usuarios y de las provincias interesadas, en los organismos de control”.</a:t>
            </a:r>
            <a:endParaRPr lang="es-AR" dirty="0">
              <a:solidFill>
                <a:schemeClr val="bg1"/>
              </a:solidFill>
            </a:endParaRPr>
          </a:p>
          <a:p>
            <a:endParaRPr lang="es-AR" dirty="0">
              <a:solidFill>
                <a:schemeClr val="bg1"/>
              </a:solidFill>
            </a:endParaRPr>
          </a:p>
          <a:p>
            <a:r>
              <a:rPr lang="es-AR" dirty="0">
                <a:solidFill>
                  <a:schemeClr val="bg1"/>
                </a:solidFill>
              </a:rPr>
              <a:t>La CN trata de equilibrar la fuerza económica de las empresas proveedoras de bienes y servicios, brindando protección al consumidor. De igual modo, el CCCN ha receptado una serie de normas protectoras del consumidor, sin perjuicio de la ya existente Ley 24240 de Defensa del Consumidor.</a:t>
            </a:r>
          </a:p>
          <a:p>
            <a:pPr algn="ctr"/>
            <a:endParaRPr lang="es-AR" dirty="0"/>
          </a:p>
        </p:txBody>
      </p:sp>
    </p:spTree>
    <p:extLst>
      <p:ext uri="{BB962C8B-B14F-4D97-AF65-F5344CB8AC3E}">
        <p14:creationId xmlns:p14="http://schemas.microsoft.com/office/powerpoint/2010/main" val="30948669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1013139" y="1938270"/>
            <a:ext cx="10676585" cy="1938271"/>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s-AR" sz="2000" b="1" u="sng" dirty="0"/>
          </a:p>
          <a:p>
            <a:pPr algn="ctr"/>
            <a:r>
              <a:rPr lang="es-AR" sz="2000" b="1" u="sng" dirty="0">
                <a:solidFill>
                  <a:schemeClr val="bg1"/>
                </a:solidFill>
              </a:rPr>
              <a:t>EL DERECHO DEL CONSUMIDOR COMO UNA NUEVA RAMA DEL DERECHO. HACIA UN NUEVO PARADIGMA</a:t>
            </a:r>
            <a:r>
              <a:rPr lang="es-AR" sz="2000" dirty="0">
                <a:solidFill>
                  <a:schemeClr val="bg1"/>
                </a:solidFill>
              </a:rPr>
              <a:t>:</a:t>
            </a:r>
          </a:p>
          <a:p>
            <a:r>
              <a:rPr lang="es-AR" dirty="0">
                <a:solidFill>
                  <a:schemeClr val="bg1"/>
                </a:solidFill>
              </a:rPr>
              <a:t>El Derecho del consumidor es el conjunto de normas jurídicas que tienden a la protección del sujeto consumidor, pero cuyas normas exceden el mero derecho privado y abarcan también normas de derecho público, estableciéndose así un nuevo sistema. La doctrina nacional plantea la existencia de un “estatuto del consumidor”. </a:t>
            </a:r>
          </a:p>
          <a:p>
            <a:pPr algn="ctr"/>
            <a:endParaRPr lang="es-AR" dirty="0"/>
          </a:p>
        </p:txBody>
      </p:sp>
      <p:sp>
        <p:nvSpPr>
          <p:cNvPr id="3" name="Rectángulo 2"/>
          <p:cNvSpPr/>
          <p:nvPr/>
        </p:nvSpPr>
        <p:spPr>
          <a:xfrm>
            <a:off x="2562896" y="321972"/>
            <a:ext cx="8757634" cy="8628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b="1" dirty="0"/>
          </a:p>
          <a:p>
            <a:pPr algn="ctr"/>
            <a:r>
              <a:rPr lang="es-AR" sz="2400" b="1" dirty="0"/>
              <a:t>4. EL CONSUMIDOR COMO NUEVO SUJETO DE LAS RELACIONES COMERCIALES</a:t>
            </a:r>
            <a:endParaRPr lang="es-AR" sz="2400" dirty="0"/>
          </a:p>
          <a:p>
            <a:pPr algn="ctr"/>
            <a:endParaRPr lang="es-AR" sz="2400" dirty="0"/>
          </a:p>
        </p:txBody>
      </p:sp>
      <p:sp>
        <p:nvSpPr>
          <p:cNvPr id="4" name="Rectángulo 3"/>
          <p:cNvSpPr/>
          <p:nvPr/>
        </p:nvSpPr>
        <p:spPr>
          <a:xfrm>
            <a:off x="1644204" y="4275786"/>
            <a:ext cx="9676326" cy="2009104"/>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000" b="1" u="sng" dirty="0"/>
          </a:p>
          <a:p>
            <a:pPr algn="ctr"/>
            <a:r>
              <a:rPr lang="es-AR" sz="2000" b="1" u="sng" dirty="0">
                <a:solidFill>
                  <a:schemeClr val="bg1"/>
                </a:solidFill>
              </a:rPr>
              <a:t>EL CONSUMIDOR EN EL CCCN Y LA LEY DE DEFENSA AL CONSUMIDOR N° 24240</a:t>
            </a:r>
            <a:r>
              <a:rPr lang="es-AR" sz="2000" dirty="0">
                <a:solidFill>
                  <a:schemeClr val="bg1"/>
                </a:solidFill>
              </a:rPr>
              <a:t>:</a:t>
            </a:r>
          </a:p>
          <a:p>
            <a:pPr algn="ctr"/>
            <a:endParaRPr lang="es-AR" sz="2000" dirty="0">
              <a:solidFill>
                <a:schemeClr val="bg1"/>
              </a:solidFill>
            </a:endParaRPr>
          </a:p>
          <a:p>
            <a:r>
              <a:rPr lang="es-AR" dirty="0">
                <a:solidFill>
                  <a:schemeClr val="bg1"/>
                </a:solidFill>
              </a:rPr>
              <a:t>La Ley es de </a:t>
            </a:r>
            <a:r>
              <a:rPr lang="es-AR" b="1" dirty="0">
                <a:solidFill>
                  <a:schemeClr val="bg1"/>
                </a:solidFill>
              </a:rPr>
              <a:t>ORDEN PUBLICO</a:t>
            </a:r>
            <a:r>
              <a:rPr lang="es-AR" dirty="0">
                <a:solidFill>
                  <a:schemeClr val="bg1"/>
                </a:solidFill>
              </a:rPr>
              <a:t>, y es </a:t>
            </a:r>
            <a:r>
              <a:rPr lang="es-AR" b="1" dirty="0">
                <a:solidFill>
                  <a:schemeClr val="bg1"/>
                </a:solidFill>
              </a:rPr>
              <a:t>IMPERATIVA</a:t>
            </a:r>
            <a:r>
              <a:rPr lang="es-AR" dirty="0">
                <a:solidFill>
                  <a:schemeClr val="bg1"/>
                </a:solidFill>
              </a:rPr>
              <a:t>, de modo que no pueden apartarse de ella, ni renunciar a sus beneficios; además, implica que el régimen de defensa del consumidor debe ser aplicado de oficio por los jueces. </a:t>
            </a:r>
          </a:p>
          <a:p>
            <a:pPr algn="ctr"/>
            <a:endParaRPr lang="es-AR" dirty="0"/>
          </a:p>
        </p:txBody>
      </p:sp>
      <p:pic>
        <p:nvPicPr>
          <p:cNvPr id="5" name="Imagen 4"/>
          <p:cNvPicPr>
            <a:picLocks noChangeAspect="1"/>
          </p:cNvPicPr>
          <p:nvPr/>
        </p:nvPicPr>
        <p:blipFill>
          <a:blip r:embed="rId2"/>
          <a:stretch>
            <a:fillRect/>
          </a:stretch>
        </p:blipFill>
        <p:spPr>
          <a:xfrm>
            <a:off x="308323" y="367182"/>
            <a:ext cx="1830978" cy="1371466"/>
          </a:xfrm>
          <a:prstGeom prst="rect">
            <a:avLst/>
          </a:prstGeom>
        </p:spPr>
      </p:pic>
    </p:spTree>
    <p:extLst>
      <p:ext uri="{BB962C8B-B14F-4D97-AF65-F5344CB8AC3E}">
        <p14:creationId xmlns:p14="http://schemas.microsoft.com/office/powerpoint/2010/main" val="4404303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3837904" y="1294326"/>
            <a:ext cx="5203065" cy="746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b="1" u="sng" dirty="0"/>
              <a:t>CONCEPTO DE RELACIÓN DE CONSUMO, CONSUMIDOR Y CONTRATO DE CONSUMO</a:t>
            </a:r>
            <a:r>
              <a:rPr lang="es-AR" dirty="0"/>
              <a:t>:</a:t>
            </a:r>
          </a:p>
          <a:p>
            <a:pPr algn="ctr"/>
            <a:endParaRPr lang="es-AR" dirty="0"/>
          </a:p>
        </p:txBody>
      </p:sp>
      <p:sp>
        <p:nvSpPr>
          <p:cNvPr id="3" name="Rectángulo 2"/>
          <p:cNvSpPr/>
          <p:nvPr/>
        </p:nvSpPr>
        <p:spPr>
          <a:xfrm>
            <a:off x="2562896" y="321972"/>
            <a:ext cx="8757634" cy="8628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b="1" dirty="0"/>
          </a:p>
          <a:p>
            <a:pPr algn="ctr"/>
            <a:r>
              <a:rPr lang="es-AR" sz="2400" b="1" dirty="0"/>
              <a:t>4. EL CONSUMIDOR COMO NUEVO SUJETO DE LAS RELACIONES COMERCIALES</a:t>
            </a:r>
            <a:endParaRPr lang="es-AR" sz="2400" dirty="0"/>
          </a:p>
          <a:p>
            <a:pPr algn="ctr"/>
            <a:endParaRPr lang="es-AR" sz="2400" dirty="0"/>
          </a:p>
        </p:txBody>
      </p:sp>
      <p:sp>
        <p:nvSpPr>
          <p:cNvPr id="4" name="Rectángulo 3"/>
          <p:cNvSpPr/>
          <p:nvPr/>
        </p:nvSpPr>
        <p:spPr>
          <a:xfrm>
            <a:off x="695459" y="2768957"/>
            <a:ext cx="4829578" cy="2781836"/>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1600" b="1" i="1" dirty="0">
              <a:solidFill>
                <a:schemeClr val="bg1"/>
              </a:solidFill>
            </a:endParaRPr>
          </a:p>
          <a:p>
            <a:pPr algn="ctr"/>
            <a:r>
              <a:rPr lang="es-AR" sz="2000" b="1" dirty="0">
                <a:solidFill>
                  <a:schemeClr val="bg1"/>
                </a:solidFill>
              </a:rPr>
              <a:t>Relación de consumo</a:t>
            </a:r>
          </a:p>
          <a:p>
            <a:pPr algn="ctr"/>
            <a:r>
              <a:rPr lang="es-AR" sz="2000" dirty="0">
                <a:solidFill>
                  <a:schemeClr val="bg1"/>
                </a:solidFill>
              </a:rPr>
              <a:t> es el vínculo jurídico entre un proveedor y un consumidor. La relación de consumo no implica la existencia de un contrato de consumo, sino que alcanza a esa relación entre proveedor y consumidor. (art. 1092 y 3). </a:t>
            </a:r>
          </a:p>
          <a:p>
            <a:pPr algn="ctr"/>
            <a:endParaRPr lang="es-AR" dirty="0"/>
          </a:p>
        </p:txBody>
      </p:sp>
      <p:sp>
        <p:nvSpPr>
          <p:cNvPr id="5" name="Rectángulo 4"/>
          <p:cNvSpPr/>
          <p:nvPr/>
        </p:nvSpPr>
        <p:spPr>
          <a:xfrm>
            <a:off x="6555346" y="2627289"/>
            <a:ext cx="5381225" cy="3580328"/>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b="1" dirty="0">
                <a:solidFill>
                  <a:schemeClr val="bg1"/>
                </a:solidFill>
              </a:rPr>
              <a:t>Consumidor </a:t>
            </a:r>
            <a:r>
              <a:rPr lang="es-AR" dirty="0">
                <a:solidFill>
                  <a:schemeClr val="bg1"/>
                </a:solidFill>
              </a:rPr>
              <a:t>(Art. 1092 y1): </a:t>
            </a:r>
          </a:p>
          <a:p>
            <a:pPr algn="ctr"/>
            <a:r>
              <a:rPr lang="es-AR" dirty="0">
                <a:solidFill>
                  <a:schemeClr val="bg1"/>
                </a:solidFill>
              </a:rPr>
              <a:t>persona humana o jurídica que adquiere o utiliza, en forma gratuita u onerosa, bienes o servicios como destinatario final, en beneficio propio o de su grupo familiar o social. Queda equiparado quien, sin ser parte de una relación de consumo como consecuencia o en ocasión de ella, adquiere o utiliza bienes o servicios, en forma gratuita u onerosa, como destinatario final, en beneficio propio o de su grupo familiar o social. </a:t>
            </a:r>
          </a:p>
          <a:p>
            <a:pPr algn="ctr"/>
            <a:endParaRPr lang="es-AR" sz="2400" dirty="0">
              <a:solidFill>
                <a:schemeClr val="bg1"/>
              </a:solidFill>
            </a:endParaRPr>
          </a:p>
        </p:txBody>
      </p:sp>
      <p:pic>
        <p:nvPicPr>
          <p:cNvPr id="6" name="Imagen 5"/>
          <p:cNvPicPr>
            <a:picLocks noChangeAspect="1"/>
          </p:cNvPicPr>
          <p:nvPr/>
        </p:nvPicPr>
        <p:blipFill>
          <a:blip r:embed="rId2"/>
          <a:stretch>
            <a:fillRect/>
          </a:stretch>
        </p:blipFill>
        <p:spPr>
          <a:xfrm>
            <a:off x="424632" y="528166"/>
            <a:ext cx="1521486" cy="1622605"/>
          </a:xfrm>
          <a:prstGeom prst="rect">
            <a:avLst/>
          </a:prstGeom>
        </p:spPr>
      </p:pic>
      <p:sp>
        <p:nvSpPr>
          <p:cNvPr id="7" name="Flecha abajo 6"/>
          <p:cNvSpPr/>
          <p:nvPr/>
        </p:nvSpPr>
        <p:spPr>
          <a:xfrm>
            <a:off x="7302321" y="2041301"/>
            <a:ext cx="399245" cy="58598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Flecha abajo 7"/>
          <p:cNvSpPr/>
          <p:nvPr/>
        </p:nvSpPr>
        <p:spPr>
          <a:xfrm>
            <a:off x="4031087" y="2041301"/>
            <a:ext cx="347729" cy="72765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Tree>
    <p:extLst>
      <p:ext uri="{BB962C8B-B14F-4D97-AF65-F5344CB8AC3E}">
        <p14:creationId xmlns:p14="http://schemas.microsoft.com/office/powerpoint/2010/main" val="256856627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12123" y="2150772"/>
            <a:ext cx="6130344" cy="4552679"/>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i="1" dirty="0"/>
          </a:p>
          <a:p>
            <a:pPr algn="ctr"/>
            <a:r>
              <a:rPr lang="es-AR" sz="2000" b="1" dirty="0">
                <a:solidFill>
                  <a:schemeClr val="bg1"/>
                </a:solidFill>
              </a:rPr>
              <a:t>Proveedor de cosas o servicios</a:t>
            </a:r>
            <a:r>
              <a:rPr lang="es-AR" sz="2000" dirty="0">
                <a:solidFill>
                  <a:schemeClr val="bg1"/>
                </a:solidFill>
              </a:rPr>
              <a:t>: (Art. 2) </a:t>
            </a:r>
          </a:p>
          <a:p>
            <a:r>
              <a:rPr lang="es-AR" dirty="0">
                <a:solidFill>
                  <a:schemeClr val="bg1"/>
                </a:solidFill>
              </a:rPr>
              <a:t>Persona física o jurídica de naturaleza púbica o privada, que desarrolla de manera profesional, aun ocasionalmente, actividades de producción, montaje, creación, construcción, transformación, importación, concesión de marca, distribución y comercialización de bienes y servicios, destinados a consumidores o usuarios. </a:t>
            </a:r>
          </a:p>
          <a:p>
            <a:r>
              <a:rPr lang="es-AR" dirty="0">
                <a:solidFill>
                  <a:schemeClr val="bg1"/>
                </a:solidFill>
              </a:rPr>
              <a:t>No están comprendidos en la Ley los servicios de profesionales liberales. No son considerados proveedores, comerciantes, empresarios, cuasi empresarios, sino “locadores de servicios civiles”. Sin embargo, la publicidad que se haga del ofrecimiento de servicios profesionales liberales sí esta alcanzada por la Ley de Defensa del Consumidor. </a:t>
            </a:r>
          </a:p>
          <a:p>
            <a:pPr algn="ctr"/>
            <a:endParaRPr lang="es-AR" dirty="0">
              <a:solidFill>
                <a:schemeClr val="bg1"/>
              </a:solidFill>
            </a:endParaRPr>
          </a:p>
        </p:txBody>
      </p:sp>
      <p:sp>
        <p:nvSpPr>
          <p:cNvPr id="3" name="Rectángulo 2"/>
          <p:cNvSpPr/>
          <p:nvPr/>
        </p:nvSpPr>
        <p:spPr>
          <a:xfrm>
            <a:off x="7018988" y="2150772"/>
            <a:ext cx="4468968" cy="4552678"/>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dirty="0"/>
          </a:p>
          <a:p>
            <a:pPr algn="ctr"/>
            <a:r>
              <a:rPr lang="es-AR" b="1" dirty="0">
                <a:solidFill>
                  <a:schemeClr val="bg1"/>
                </a:solidFill>
              </a:rPr>
              <a:t>Contrato de consumo</a:t>
            </a:r>
            <a:r>
              <a:rPr lang="es-AR" dirty="0">
                <a:solidFill>
                  <a:schemeClr val="bg1"/>
                </a:solidFill>
              </a:rPr>
              <a:t> (Art. 1093): </a:t>
            </a:r>
          </a:p>
          <a:p>
            <a:pPr algn="ctr"/>
            <a:r>
              <a:rPr lang="es-AR" dirty="0">
                <a:solidFill>
                  <a:schemeClr val="bg1"/>
                </a:solidFill>
              </a:rPr>
              <a:t>Es el celebrado entre un consumidor o usuario final con una persona humana o jurídica que actúe profesional u ocasionalmente o con una empresa productora de bienes o prestadora de servicios, pública o privada, que tenga por objeto la adquisición, uso o goce de los bienes o servicios por parte de los consumidores o usuarios, para su uso privado, familiar o social. </a:t>
            </a:r>
          </a:p>
          <a:p>
            <a:pPr algn="ctr"/>
            <a:r>
              <a:rPr lang="es-AR" dirty="0">
                <a:solidFill>
                  <a:schemeClr val="bg1"/>
                </a:solidFill>
              </a:rPr>
              <a:t>El contrato de consumo es una especie dentro de la relación de consumo. </a:t>
            </a:r>
          </a:p>
          <a:p>
            <a:pPr algn="ctr"/>
            <a:endParaRPr lang="es-AR" sz="2400" dirty="0">
              <a:solidFill>
                <a:schemeClr val="bg1"/>
              </a:solidFill>
            </a:endParaRPr>
          </a:p>
        </p:txBody>
      </p:sp>
      <p:sp>
        <p:nvSpPr>
          <p:cNvPr id="4" name="Rectángulo 3"/>
          <p:cNvSpPr/>
          <p:nvPr/>
        </p:nvSpPr>
        <p:spPr>
          <a:xfrm>
            <a:off x="4050407" y="1294326"/>
            <a:ext cx="5203065" cy="7469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b="1" u="sng" dirty="0"/>
              <a:t>CONCEPTO DE RELACIÓN DE CONSUMO, CONSUMIDOR Y CONTRATO DE CONSUMO</a:t>
            </a:r>
            <a:r>
              <a:rPr lang="es-AR" dirty="0"/>
              <a:t>:</a:t>
            </a:r>
          </a:p>
          <a:p>
            <a:pPr algn="ctr"/>
            <a:endParaRPr lang="es-AR" dirty="0"/>
          </a:p>
        </p:txBody>
      </p:sp>
      <p:sp>
        <p:nvSpPr>
          <p:cNvPr id="5" name="Rectángulo 4"/>
          <p:cNvSpPr/>
          <p:nvPr/>
        </p:nvSpPr>
        <p:spPr>
          <a:xfrm>
            <a:off x="2562896" y="321972"/>
            <a:ext cx="8757634" cy="8628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b="1" dirty="0"/>
          </a:p>
          <a:p>
            <a:pPr algn="ctr"/>
            <a:r>
              <a:rPr lang="es-AR" sz="2400" b="1" dirty="0"/>
              <a:t>4. EL CONSUMIDOR COMO NUEVO SUJETO DE LAS RELACIONES COMERCIALES</a:t>
            </a:r>
            <a:endParaRPr lang="es-AR" sz="2400" dirty="0"/>
          </a:p>
          <a:p>
            <a:pPr algn="ctr"/>
            <a:endParaRPr lang="es-AR" sz="2400" dirty="0"/>
          </a:p>
        </p:txBody>
      </p:sp>
      <p:cxnSp>
        <p:nvCxnSpPr>
          <p:cNvPr id="7" name="Conector recto de flecha 6"/>
          <p:cNvCxnSpPr/>
          <p:nvPr/>
        </p:nvCxnSpPr>
        <p:spPr>
          <a:xfrm flipH="1">
            <a:off x="3181082" y="1596980"/>
            <a:ext cx="772732" cy="39924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Conector recto de flecha 8"/>
          <p:cNvCxnSpPr>
            <a:stCxn id="4" idx="3"/>
          </p:cNvCxnSpPr>
          <p:nvPr/>
        </p:nvCxnSpPr>
        <p:spPr>
          <a:xfrm>
            <a:off x="9253472" y="1667814"/>
            <a:ext cx="534472" cy="3734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8" name="Imagen 7"/>
          <p:cNvPicPr>
            <a:picLocks noChangeAspect="1"/>
          </p:cNvPicPr>
          <p:nvPr/>
        </p:nvPicPr>
        <p:blipFill>
          <a:blip r:embed="rId2"/>
          <a:stretch>
            <a:fillRect/>
          </a:stretch>
        </p:blipFill>
        <p:spPr>
          <a:xfrm>
            <a:off x="232370" y="257709"/>
            <a:ext cx="1796053" cy="1622605"/>
          </a:xfrm>
          <a:prstGeom prst="rect">
            <a:avLst/>
          </a:prstGeom>
        </p:spPr>
      </p:pic>
    </p:spTree>
    <p:extLst>
      <p:ext uri="{BB962C8B-B14F-4D97-AF65-F5344CB8AC3E}">
        <p14:creationId xmlns:p14="http://schemas.microsoft.com/office/powerpoint/2010/main" val="14338190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502277" y="1609859"/>
            <a:ext cx="11384924" cy="4314423"/>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AR" sz="2400" b="1" u="sng" dirty="0">
                <a:solidFill>
                  <a:schemeClr val="bg1"/>
                </a:solidFill>
              </a:rPr>
              <a:t>PRINCIPIOS PROTECTORES DEL CONSUMIDOR</a:t>
            </a:r>
            <a:r>
              <a:rPr lang="es-AR" sz="2400" dirty="0">
                <a:solidFill>
                  <a:schemeClr val="bg1"/>
                </a:solidFill>
              </a:rPr>
              <a:t>:</a:t>
            </a:r>
          </a:p>
          <a:p>
            <a:pPr algn="ctr"/>
            <a:endParaRPr lang="es-AR" dirty="0">
              <a:solidFill>
                <a:schemeClr val="bg1"/>
              </a:solidFill>
            </a:endParaRPr>
          </a:p>
          <a:p>
            <a:pPr marL="342900" lvl="0" indent="-342900">
              <a:buFont typeface="+mj-lt"/>
              <a:buAutoNum type="arabicPeriod"/>
            </a:pPr>
            <a:r>
              <a:rPr lang="es-AR" sz="2000" b="1" dirty="0">
                <a:solidFill>
                  <a:schemeClr val="bg1"/>
                </a:solidFill>
              </a:rPr>
              <a:t>APLICACIÓN DE LA LEY MÁS BENIGNA</a:t>
            </a:r>
            <a:r>
              <a:rPr lang="es-AR" sz="2000" dirty="0">
                <a:solidFill>
                  <a:schemeClr val="bg1"/>
                </a:solidFill>
              </a:rPr>
              <a:t>.</a:t>
            </a:r>
          </a:p>
          <a:p>
            <a:pPr marL="342900" lvl="0" indent="-342900">
              <a:buFont typeface="+mj-lt"/>
              <a:buAutoNum type="arabicPeriod"/>
            </a:pPr>
            <a:r>
              <a:rPr lang="es-AR" sz="2000" b="1" dirty="0">
                <a:solidFill>
                  <a:schemeClr val="bg1"/>
                </a:solidFill>
              </a:rPr>
              <a:t>EN CASO DE DUDA DEBE APLICARSE LA NORMA MAS FAVORABLE AL CONSUMIDOR (“IN DUBIO PRO CONSUMIDOR”): </a:t>
            </a:r>
            <a:r>
              <a:rPr lang="es-AR" sz="2000" dirty="0">
                <a:solidFill>
                  <a:schemeClr val="bg1"/>
                </a:solidFill>
              </a:rPr>
              <a:t>Art. 1094 CCCN: “</a:t>
            </a:r>
            <a:r>
              <a:rPr lang="es-AR" sz="2000" i="1" dirty="0">
                <a:solidFill>
                  <a:schemeClr val="bg1"/>
                </a:solidFill>
              </a:rPr>
              <a:t>Las normas que regulan las relaciones de consumo deben ser aplicadas e interpretadas conforme con el principio de protección del consumidor y el de acceso al consumo sustentable. En caso de duda sobre la interpretación de este Código o las leyes especiales, prevalece la más favorable al consumidor”</a:t>
            </a:r>
            <a:r>
              <a:rPr lang="es-AR" sz="2000" dirty="0">
                <a:solidFill>
                  <a:schemeClr val="bg1"/>
                </a:solidFill>
              </a:rPr>
              <a:t>.</a:t>
            </a:r>
          </a:p>
          <a:p>
            <a:pPr marL="342900" lvl="0" indent="-342900">
              <a:buFont typeface="+mj-lt"/>
              <a:buAutoNum type="arabicPeriod"/>
            </a:pPr>
            <a:r>
              <a:rPr lang="es-AR" sz="2000" b="1" dirty="0">
                <a:solidFill>
                  <a:schemeClr val="bg1"/>
                </a:solidFill>
              </a:rPr>
              <a:t>INTERPRETACION CONTRACTUAL A FAVOR DEL CONSUMIDOR</a:t>
            </a:r>
            <a:r>
              <a:rPr lang="es-AR" sz="2000" dirty="0">
                <a:solidFill>
                  <a:schemeClr val="bg1"/>
                </a:solidFill>
              </a:rPr>
              <a:t>: Art. 1095 CCCN: “</a:t>
            </a:r>
            <a:r>
              <a:rPr lang="es-AR" sz="2000" i="1" dirty="0">
                <a:solidFill>
                  <a:schemeClr val="bg1"/>
                </a:solidFill>
              </a:rPr>
              <a:t>El contrato se interpreta en el sentido más favorable para el consumidor. Cuando existen dudas sobre los alcances de su obligación, se adopta la que sea menos gravosa</a:t>
            </a:r>
            <a:r>
              <a:rPr lang="es-AR" sz="2000" dirty="0">
                <a:solidFill>
                  <a:schemeClr val="bg1"/>
                </a:solidFill>
              </a:rPr>
              <a:t>”.</a:t>
            </a:r>
          </a:p>
          <a:p>
            <a:pPr algn="ctr"/>
            <a:endParaRPr lang="es-AR" dirty="0">
              <a:solidFill>
                <a:schemeClr val="bg1"/>
              </a:solidFill>
            </a:endParaRPr>
          </a:p>
        </p:txBody>
      </p:sp>
      <p:sp>
        <p:nvSpPr>
          <p:cNvPr id="3" name="Rectángulo 2"/>
          <p:cNvSpPr/>
          <p:nvPr/>
        </p:nvSpPr>
        <p:spPr>
          <a:xfrm>
            <a:off x="2562896" y="321972"/>
            <a:ext cx="8757634" cy="8628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b="1" dirty="0"/>
          </a:p>
          <a:p>
            <a:pPr algn="ctr"/>
            <a:r>
              <a:rPr lang="es-AR" sz="2400" b="1" dirty="0"/>
              <a:t>4. EL CONSUMIDOR COMO NUEVO SUJETO DE LAS RELACIONES COMERCIALES</a:t>
            </a:r>
            <a:endParaRPr lang="es-AR" sz="2400" dirty="0"/>
          </a:p>
          <a:p>
            <a:pPr algn="ctr"/>
            <a:endParaRPr lang="es-AR" sz="2400" dirty="0"/>
          </a:p>
        </p:txBody>
      </p:sp>
      <p:pic>
        <p:nvPicPr>
          <p:cNvPr id="4" name="Imagen 3"/>
          <p:cNvPicPr>
            <a:picLocks noChangeAspect="1"/>
          </p:cNvPicPr>
          <p:nvPr/>
        </p:nvPicPr>
        <p:blipFill>
          <a:blip r:embed="rId2"/>
          <a:stretch>
            <a:fillRect/>
          </a:stretch>
        </p:blipFill>
        <p:spPr>
          <a:xfrm>
            <a:off x="308323" y="367182"/>
            <a:ext cx="1830978" cy="1062373"/>
          </a:xfrm>
          <a:prstGeom prst="rect">
            <a:avLst/>
          </a:prstGeom>
        </p:spPr>
      </p:pic>
    </p:spTree>
    <p:extLst>
      <p:ext uri="{BB962C8B-B14F-4D97-AF65-F5344CB8AC3E}">
        <p14:creationId xmlns:p14="http://schemas.microsoft.com/office/powerpoint/2010/main" val="9341136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76519" y="1558345"/>
            <a:ext cx="11320530" cy="4984124"/>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sz="2400" b="1" u="sng" dirty="0">
                <a:solidFill>
                  <a:schemeClr val="bg1"/>
                </a:solidFill>
              </a:rPr>
              <a:t>PRÁCTICAS ABUSIVAS</a:t>
            </a:r>
            <a:r>
              <a:rPr lang="es-AR" sz="2400" dirty="0">
                <a:solidFill>
                  <a:schemeClr val="bg1"/>
                </a:solidFill>
              </a:rPr>
              <a:t>: </a:t>
            </a:r>
          </a:p>
          <a:p>
            <a:r>
              <a:rPr lang="es-AR" dirty="0">
                <a:solidFill>
                  <a:schemeClr val="bg1"/>
                </a:solidFill>
              </a:rPr>
              <a:t>Comprende una serie de buenas conductas que deben observar los proveedores de bienes y servicios, bajo pena de considerar sus conductas como “prácticas abusivas”.</a:t>
            </a:r>
          </a:p>
          <a:p>
            <a:pPr lvl="0"/>
            <a:r>
              <a:rPr lang="es-AR" sz="2400" b="1" dirty="0">
                <a:solidFill>
                  <a:schemeClr val="bg1"/>
                </a:solidFill>
              </a:rPr>
              <a:t>TRATO DIGNO</a:t>
            </a:r>
            <a:r>
              <a:rPr lang="es-AR" dirty="0">
                <a:solidFill>
                  <a:schemeClr val="bg1"/>
                </a:solidFill>
              </a:rPr>
              <a:t>: (Art. 1097 CCCN): “Los proveedores deben garantizar condiciones de atención y </a:t>
            </a:r>
            <a:r>
              <a:rPr lang="es-AR" b="1" dirty="0">
                <a:solidFill>
                  <a:schemeClr val="bg1"/>
                </a:solidFill>
              </a:rPr>
              <a:t>trato digno</a:t>
            </a:r>
            <a:r>
              <a:rPr lang="es-AR" dirty="0">
                <a:solidFill>
                  <a:schemeClr val="bg1"/>
                </a:solidFill>
              </a:rPr>
              <a:t> a los consumidores y usuarios. La dignidad de la persona debe ser respetada conforme a los criterios generales que surgen de los tratados de derechos humanos. Los proveedores deben abstenerse de desplegar conductas que coloquen a los consumidores en situaciones vergonzantes, vejatorias o intimidatorias</a:t>
            </a:r>
            <a:r>
              <a:rPr lang="es-AR" i="1" dirty="0">
                <a:solidFill>
                  <a:schemeClr val="bg1"/>
                </a:solidFill>
              </a:rPr>
              <a:t>”.</a:t>
            </a:r>
            <a:endParaRPr lang="es-AR" dirty="0">
              <a:solidFill>
                <a:schemeClr val="bg1"/>
              </a:solidFill>
            </a:endParaRPr>
          </a:p>
          <a:p>
            <a:pPr lvl="0"/>
            <a:r>
              <a:rPr lang="es-AR" sz="2400" b="1" dirty="0">
                <a:solidFill>
                  <a:schemeClr val="bg1"/>
                </a:solidFill>
              </a:rPr>
              <a:t>TRATO EQUITATIVO Y NO DISCRIMINATORIO</a:t>
            </a:r>
            <a:r>
              <a:rPr lang="es-AR" dirty="0">
                <a:solidFill>
                  <a:schemeClr val="bg1"/>
                </a:solidFill>
              </a:rPr>
              <a:t>: (Art. 1098 CCCN): “Los proveedores deben dar a los consumidores un </a:t>
            </a:r>
            <a:r>
              <a:rPr lang="es-AR" b="1" dirty="0">
                <a:solidFill>
                  <a:schemeClr val="bg1"/>
                </a:solidFill>
              </a:rPr>
              <a:t>trato equitativo y no discriminatorio</a:t>
            </a:r>
            <a:r>
              <a:rPr lang="es-AR" dirty="0">
                <a:solidFill>
                  <a:schemeClr val="bg1"/>
                </a:solidFill>
              </a:rPr>
              <a:t>. No pueden establecer diferencias basadas en pautas contrarias a la garantía constitucional de igualdad, en especial, la de la nacionalidad de los consumidores</a:t>
            </a:r>
            <a:r>
              <a:rPr lang="es-AR" i="1" dirty="0">
                <a:solidFill>
                  <a:schemeClr val="bg1"/>
                </a:solidFill>
              </a:rPr>
              <a:t>”.</a:t>
            </a:r>
            <a:endParaRPr lang="es-AR" dirty="0">
              <a:solidFill>
                <a:schemeClr val="bg1"/>
              </a:solidFill>
            </a:endParaRPr>
          </a:p>
          <a:p>
            <a:pPr lvl="0"/>
            <a:r>
              <a:rPr lang="es-AR" sz="2400" b="1" dirty="0">
                <a:solidFill>
                  <a:schemeClr val="bg1"/>
                </a:solidFill>
              </a:rPr>
              <a:t>LIBERTAD DE CONTRATAR</a:t>
            </a:r>
            <a:r>
              <a:rPr lang="es-AR" dirty="0">
                <a:solidFill>
                  <a:schemeClr val="bg1"/>
                </a:solidFill>
              </a:rPr>
              <a:t>: (Art. 1099 CCCN): “</a:t>
            </a:r>
            <a:r>
              <a:rPr lang="es-AR" b="1" dirty="0">
                <a:solidFill>
                  <a:schemeClr val="bg1"/>
                </a:solidFill>
              </a:rPr>
              <a:t>Están prohibidas las prácticas que limitan la libertad de contratar del consumidor</a:t>
            </a:r>
            <a:r>
              <a:rPr lang="es-AR" dirty="0">
                <a:solidFill>
                  <a:schemeClr val="bg1"/>
                </a:solidFill>
              </a:rPr>
              <a:t>, en especial, las que subordinan la provisión de productos o servicios a la adquisición simultánea de otros, y otras similares que persigan el mismo objetivo”.</a:t>
            </a:r>
          </a:p>
          <a:p>
            <a:pPr algn="ctr"/>
            <a:endParaRPr lang="es-AR" dirty="0">
              <a:solidFill>
                <a:schemeClr val="bg1"/>
              </a:solidFill>
            </a:endParaRPr>
          </a:p>
        </p:txBody>
      </p:sp>
      <p:sp>
        <p:nvSpPr>
          <p:cNvPr id="3" name="Rectángulo 2"/>
          <p:cNvSpPr/>
          <p:nvPr/>
        </p:nvSpPr>
        <p:spPr>
          <a:xfrm>
            <a:off x="2562896" y="321972"/>
            <a:ext cx="8757634" cy="8628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b="1" dirty="0"/>
          </a:p>
          <a:p>
            <a:pPr algn="ctr"/>
            <a:r>
              <a:rPr lang="es-AR" sz="2400" b="1" dirty="0"/>
              <a:t>4. EL CONSUMIDOR COMO NUEVO SUJETO DE LAS RELACIONES COMERCIALES</a:t>
            </a:r>
            <a:endParaRPr lang="es-AR" sz="2400" dirty="0"/>
          </a:p>
          <a:p>
            <a:pPr algn="ctr"/>
            <a:endParaRPr lang="es-AR" sz="2400" dirty="0"/>
          </a:p>
        </p:txBody>
      </p:sp>
      <p:pic>
        <p:nvPicPr>
          <p:cNvPr id="4" name="Imagen 3"/>
          <p:cNvPicPr>
            <a:picLocks noChangeAspect="1"/>
          </p:cNvPicPr>
          <p:nvPr/>
        </p:nvPicPr>
        <p:blipFill>
          <a:blip r:embed="rId2"/>
          <a:stretch>
            <a:fillRect/>
          </a:stretch>
        </p:blipFill>
        <p:spPr>
          <a:xfrm>
            <a:off x="308323" y="367182"/>
            <a:ext cx="1830978" cy="1101010"/>
          </a:xfrm>
          <a:prstGeom prst="rect">
            <a:avLst/>
          </a:prstGeom>
        </p:spPr>
      </p:pic>
    </p:spTree>
    <p:extLst>
      <p:ext uri="{BB962C8B-B14F-4D97-AF65-F5344CB8AC3E}">
        <p14:creationId xmlns:p14="http://schemas.microsoft.com/office/powerpoint/2010/main" val="32758888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ángulo 2"/>
          <p:cNvSpPr/>
          <p:nvPr/>
        </p:nvSpPr>
        <p:spPr>
          <a:xfrm>
            <a:off x="2562896" y="321972"/>
            <a:ext cx="8757634" cy="8628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b="1" dirty="0"/>
          </a:p>
          <a:p>
            <a:pPr algn="ctr"/>
            <a:r>
              <a:rPr lang="es-AR" sz="2400" b="1" dirty="0"/>
              <a:t>4. EL CONSUMIDOR COMO NUEVO SUJETO DE LAS RELACIONES COMERCIALES</a:t>
            </a:r>
            <a:endParaRPr lang="es-AR" sz="2400" dirty="0"/>
          </a:p>
          <a:p>
            <a:pPr algn="ctr"/>
            <a:endParaRPr lang="es-AR" sz="2400" dirty="0"/>
          </a:p>
        </p:txBody>
      </p:sp>
      <p:sp>
        <p:nvSpPr>
          <p:cNvPr id="4" name="Rectángulo 3"/>
          <p:cNvSpPr/>
          <p:nvPr/>
        </p:nvSpPr>
        <p:spPr>
          <a:xfrm>
            <a:off x="4018208" y="1442434"/>
            <a:ext cx="5074277" cy="605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b="1" u="sng" dirty="0"/>
              <a:t>NORMAS PROTECTORAS DEL CONSUMIDOR Y SU SALUD: </a:t>
            </a:r>
            <a:endParaRPr lang="es-AR" dirty="0"/>
          </a:p>
          <a:p>
            <a:pPr algn="ctr"/>
            <a:endParaRPr lang="es-AR" dirty="0"/>
          </a:p>
        </p:txBody>
      </p:sp>
      <p:sp>
        <p:nvSpPr>
          <p:cNvPr id="5" name="Rectángulo 4"/>
          <p:cNvSpPr/>
          <p:nvPr/>
        </p:nvSpPr>
        <p:spPr>
          <a:xfrm>
            <a:off x="386367" y="2550017"/>
            <a:ext cx="6903076" cy="3567448"/>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AR" sz="1600" dirty="0"/>
          </a:p>
          <a:p>
            <a:pPr lvl="0" algn="ctr"/>
            <a:r>
              <a:rPr lang="es-AR" sz="1600" b="1" dirty="0">
                <a:solidFill>
                  <a:schemeClr val="bg1"/>
                </a:solidFill>
              </a:rPr>
              <a:t>DERECHO A LA INFORMACION DEL CONSUMIDOR</a:t>
            </a:r>
            <a:r>
              <a:rPr lang="es-AR" sz="1600" dirty="0">
                <a:solidFill>
                  <a:schemeClr val="bg1"/>
                </a:solidFill>
              </a:rPr>
              <a:t>: </a:t>
            </a:r>
            <a:r>
              <a:rPr lang="es-AR" sz="1600" b="1" dirty="0">
                <a:solidFill>
                  <a:schemeClr val="bg1"/>
                </a:solidFill>
              </a:rPr>
              <a:t>Art. 1100 CCCN</a:t>
            </a:r>
            <a:r>
              <a:rPr lang="es-AR" sz="1600" dirty="0">
                <a:solidFill>
                  <a:schemeClr val="bg1"/>
                </a:solidFill>
              </a:rPr>
              <a:t>: </a:t>
            </a:r>
          </a:p>
          <a:p>
            <a:pPr lvl="0" algn="ctr"/>
            <a:r>
              <a:rPr lang="es-AR" sz="1600" dirty="0">
                <a:solidFill>
                  <a:schemeClr val="bg1"/>
                </a:solidFill>
              </a:rPr>
              <a:t>“El proveedor está obligado a suministrar información al consumidor en forma cierta y detallada, respecto de todo lo relacionado con las características esenciales de los bienes y servicios que provee, las condiciones de su comercialización y toda otra circunstancia relevante para el contrato. La información debe ser siempre gratuita para el consumidor y proporcionada con la claridad necesaria que permita su comprensión”. </a:t>
            </a:r>
            <a:r>
              <a:rPr lang="es-AR" sz="1600" b="1" dirty="0">
                <a:solidFill>
                  <a:schemeClr val="bg1"/>
                </a:solidFill>
              </a:rPr>
              <a:t>Art. 4 Ley 24240</a:t>
            </a:r>
            <a:r>
              <a:rPr lang="es-AR" sz="1600" dirty="0">
                <a:solidFill>
                  <a:schemeClr val="bg1"/>
                </a:solidFill>
              </a:rPr>
              <a:t>: “Quienes produzcan, importen, distribuyan o comercialicen cosas o presten servicios, deben suministrar a los consumidores o usuarios, en forma cierta y objetiva, información veraz, detallada, eficaz y suficiente sobre las características esenciales de los mismos”.</a:t>
            </a:r>
          </a:p>
          <a:p>
            <a:pPr algn="ctr"/>
            <a:endParaRPr lang="es-AR" sz="1600" dirty="0">
              <a:solidFill>
                <a:schemeClr val="bg1"/>
              </a:solidFill>
            </a:endParaRPr>
          </a:p>
        </p:txBody>
      </p:sp>
      <p:sp>
        <p:nvSpPr>
          <p:cNvPr id="6" name="Rectángulo 5"/>
          <p:cNvSpPr/>
          <p:nvPr/>
        </p:nvSpPr>
        <p:spPr>
          <a:xfrm>
            <a:off x="7572777" y="2550017"/>
            <a:ext cx="4314423" cy="2343955"/>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s-AR" dirty="0"/>
          </a:p>
          <a:p>
            <a:pPr lvl="0" algn="ctr"/>
            <a:r>
              <a:rPr lang="es-AR" b="1" dirty="0">
                <a:solidFill>
                  <a:schemeClr val="bg1"/>
                </a:solidFill>
              </a:rPr>
              <a:t>PROTECCION AL CONSUMIDOR</a:t>
            </a:r>
            <a:r>
              <a:rPr lang="es-AR" dirty="0">
                <a:solidFill>
                  <a:schemeClr val="bg1"/>
                </a:solidFill>
              </a:rPr>
              <a:t>: </a:t>
            </a:r>
            <a:r>
              <a:rPr lang="es-AR" b="1" dirty="0">
                <a:solidFill>
                  <a:schemeClr val="bg1"/>
                </a:solidFill>
              </a:rPr>
              <a:t>Art. 5 ley 24240</a:t>
            </a:r>
            <a:r>
              <a:rPr lang="es-AR" dirty="0">
                <a:solidFill>
                  <a:schemeClr val="bg1"/>
                </a:solidFill>
              </a:rPr>
              <a:t>: “</a:t>
            </a:r>
            <a:r>
              <a:rPr lang="es-AR" i="1" dirty="0">
                <a:solidFill>
                  <a:schemeClr val="bg1"/>
                </a:solidFill>
              </a:rPr>
              <a:t>Las cosas y servicios deben ser suministrados o prestados en forma tal que, utilizados en condiciones previsibles o normales de uso, no presenten peligro alguno para la salud o integridad física de los consumidores o usuarios”</a:t>
            </a:r>
            <a:r>
              <a:rPr lang="es-AR" dirty="0">
                <a:solidFill>
                  <a:schemeClr val="bg1"/>
                </a:solidFill>
              </a:rPr>
              <a:t>.</a:t>
            </a:r>
          </a:p>
          <a:p>
            <a:pPr algn="ctr"/>
            <a:endParaRPr lang="es-AR" dirty="0"/>
          </a:p>
        </p:txBody>
      </p:sp>
      <p:sp>
        <p:nvSpPr>
          <p:cNvPr id="2" name="Flecha abajo 1"/>
          <p:cNvSpPr/>
          <p:nvPr/>
        </p:nvSpPr>
        <p:spPr>
          <a:xfrm>
            <a:off x="5151549" y="2047741"/>
            <a:ext cx="463640" cy="41212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7" name="Flecha abajo 6"/>
          <p:cNvSpPr/>
          <p:nvPr/>
        </p:nvSpPr>
        <p:spPr>
          <a:xfrm>
            <a:off x="7959144" y="2047741"/>
            <a:ext cx="437881" cy="50227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1" name="Imagen 10"/>
          <p:cNvPicPr>
            <a:picLocks noChangeAspect="1"/>
          </p:cNvPicPr>
          <p:nvPr/>
        </p:nvPicPr>
        <p:blipFill>
          <a:blip r:embed="rId2"/>
          <a:stretch>
            <a:fillRect/>
          </a:stretch>
        </p:blipFill>
        <p:spPr>
          <a:xfrm>
            <a:off x="308323" y="367181"/>
            <a:ext cx="1830978" cy="1538891"/>
          </a:xfrm>
          <a:prstGeom prst="rect">
            <a:avLst/>
          </a:prstGeom>
        </p:spPr>
      </p:pic>
    </p:spTree>
    <p:extLst>
      <p:ext uri="{BB962C8B-B14F-4D97-AF65-F5344CB8AC3E}">
        <p14:creationId xmlns:p14="http://schemas.microsoft.com/office/powerpoint/2010/main" val="2590878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476518" y="2305318"/>
            <a:ext cx="5022762" cy="4314423"/>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s-AR" sz="1600" b="1" dirty="0"/>
          </a:p>
          <a:p>
            <a:pPr lvl="0"/>
            <a:r>
              <a:rPr lang="es-AR" sz="1600" b="1" dirty="0">
                <a:solidFill>
                  <a:schemeClr val="bg1"/>
                </a:solidFill>
              </a:rPr>
              <a:t>COSAS Y SERVICIOS RIESGOSOS</a:t>
            </a:r>
            <a:r>
              <a:rPr lang="es-AR" sz="1600" dirty="0">
                <a:solidFill>
                  <a:schemeClr val="bg1"/>
                </a:solidFill>
              </a:rPr>
              <a:t>: Art. 6 Ley 24240: “Las cosas y servicios, incluidos los servicios públicos domiciliarios, cuya utilización pueda suponer un riesgo para la salud o la integridad física de los consumidores o usuarios, deben comercializarse observando los mecanismos, instrucciones y normas establecidas o razonables para garantizar la seguridad de los mismos.</a:t>
            </a:r>
          </a:p>
          <a:p>
            <a:r>
              <a:rPr lang="es-AR" sz="1600" dirty="0">
                <a:solidFill>
                  <a:schemeClr val="bg1"/>
                </a:solidFill>
              </a:rPr>
              <a:t>En tales casos debe entregarse un manual en idioma nacional sobre el uso, la instalación y mantenimiento de la cosa o servicio de que se trate y brindarle adecuado asesoramiento. Igual obligación regirá en todos los casos en que se trate de artículos importados, siendo los sujetos anunciados en el artículo 4º responsables del contenido de la traducción”.</a:t>
            </a:r>
          </a:p>
          <a:p>
            <a:pPr algn="ctr"/>
            <a:endParaRPr lang="es-AR" dirty="0"/>
          </a:p>
        </p:txBody>
      </p:sp>
      <p:sp>
        <p:nvSpPr>
          <p:cNvPr id="3" name="Rectángulo 2"/>
          <p:cNvSpPr/>
          <p:nvPr/>
        </p:nvSpPr>
        <p:spPr>
          <a:xfrm>
            <a:off x="2562896" y="321972"/>
            <a:ext cx="8757634" cy="8628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b="1" dirty="0"/>
          </a:p>
          <a:p>
            <a:pPr algn="ctr"/>
            <a:r>
              <a:rPr lang="es-AR" sz="2400" b="1" dirty="0"/>
              <a:t>4. EL CONSUMIDOR COMO NUEVO SUJETO DE LAS RELACIONES COMERCIALES</a:t>
            </a:r>
            <a:endParaRPr lang="es-AR" sz="2400" dirty="0"/>
          </a:p>
          <a:p>
            <a:pPr algn="ctr"/>
            <a:endParaRPr lang="es-AR" sz="2400" dirty="0"/>
          </a:p>
        </p:txBody>
      </p:sp>
      <p:sp>
        <p:nvSpPr>
          <p:cNvPr id="4" name="Rectángulo 3"/>
          <p:cNvSpPr/>
          <p:nvPr/>
        </p:nvSpPr>
        <p:spPr>
          <a:xfrm>
            <a:off x="4018208" y="1442434"/>
            <a:ext cx="5074277" cy="6053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b="1" u="sng" dirty="0"/>
              <a:t>NORMAS PROTECTORAS DEL CONSUMIDOR Y SU SALUD: </a:t>
            </a:r>
            <a:endParaRPr lang="es-AR" dirty="0"/>
          </a:p>
          <a:p>
            <a:pPr algn="ctr"/>
            <a:endParaRPr lang="es-AR" dirty="0"/>
          </a:p>
        </p:txBody>
      </p:sp>
      <p:sp>
        <p:nvSpPr>
          <p:cNvPr id="5" name="Rectángulo 4"/>
          <p:cNvSpPr/>
          <p:nvPr/>
        </p:nvSpPr>
        <p:spPr>
          <a:xfrm>
            <a:off x="5924282" y="2356834"/>
            <a:ext cx="5834129" cy="4250028"/>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es-AR" sz="1600" dirty="0"/>
          </a:p>
          <a:p>
            <a:pPr lvl="0"/>
            <a:endParaRPr lang="es-AR" sz="1600" dirty="0"/>
          </a:p>
          <a:p>
            <a:pPr lvl="0"/>
            <a:r>
              <a:rPr lang="es-AR" sz="1600" b="1" dirty="0">
                <a:solidFill>
                  <a:schemeClr val="bg1"/>
                </a:solidFill>
              </a:rPr>
              <a:t>PUBLICIDAD</a:t>
            </a:r>
            <a:r>
              <a:rPr lang="es-AR" sz="1600" dirty="0">
                <a:solidFill>
                  <a:schemeClr val="bg1"/>
                </a:solidFill>
              </a:rPr>
              <a:t>: </a:t>
            </a:r>
            <a:r>
              <a:rPr lang="es-AR" sz="1600" b="1" dirty="0">
                <a:solidFill>
                  <a:schemeClr val="bg1"/>
                </a:solidFill>
              </a:rPr>
              <a:t>Art. 1101 CCCN</a:t>
            </a:r>
            <a:r>
              <a:rPr lang="es-AR" sz="1600" dirty="0">
                <a:solidFill>
                  <a:schemeClr val="bg1"/>
                </a:solidFill>
              </a:rPr>
              <a:t>: “Está prohibida toda publicidad que:</a:t>
            </a:r>
            <a:br>
              <a:rPr lang="es-AR" sz="1600" dirty="0">
                <a:solidFill>
                  <a:schemeClr val="bg1"/>
                </a:solidFill>
              </a:rPr>
            </a:br>
            <a:r>
              <a:rPr lang="es-AR" sz="1600" dirty="0">
                <a:solidFill>
                  <a:schemeClr val="bg1"/>
                </a:solidFill>
              </a:rPr>
              <a:t>a) contenga indicaciones falsas o de tal naturaleza que induzcan o puedan inducir a error al consumidor, cuando recaigan sobre elementos esenciales del producto o servicio;</a:t>
            </a:r>
            <a:br>
              <a:rPr lang="es-AR" sz="1600" dirty="0">
                <a:solidFill>
                  <a:schemeClr val="bg1"/>
                </a:solidFill>
              </a:rPr>
            </a:br>
            <a:r>
              <a:rPr lang="es-AR" sz="1600" dirty="0">
                <a:solidFill>
                  <a:schemeClr val="bg1"/>
                </a:solidFill>
              </a:rPr>
              <a:t>b) efectúe comparaciones de bienes o servicios cuando sean de naturaleza tal que conduzcan a error al consumidor;</a:t>
            </a:r>
            <a:br>
              <a:rPr lang="es-AR" sz="1600" dirty="0">
                <a:solidFill>
                  <a:schemeClr val="bg1"/>
                </a:solidFill>
              </a:rPr>
            </a:br>
            <a:r>
              <a:rPr lang="es-AR" sz="1600" dirty="0">
                <a:solidFill>
                  <a:schemeClr val="bg1"/>
                </a:solidFill>
              </a:rPr>
              <a:t>c) sea abusiva, discriminatoria o induzca al consumidor a comportarse de forma perjudicial o peligrosa para su salud o seguridad”.</a:t>
            </a:r>
          </a:p>
          <a:p>
            <a:r>
              <a:rPr lang="es-AR" sz="1600" dirty="0">
                <a:solidFill>
                  <a:schemeClr val="bg1"/>
                </a:solidFill>
              </a:rPr>
              <a:t>Los consumidores afectados pueden solicitar al juez: la cesación de la publicidad ilícita; y la publicación, a cargo del demandado, de anuncios </a:t>
            </a:r>
            <a:r>
              <a:rPr lang="es-AR" sz="1600" dirty="0" err="1">
                <a:solidFill>
                  <a:schemeClr val="bg1"/>
                </a:solidFill>
              </a:rPr>
              <a:t>rectificatorios</a:t>
            </a:r>
            <a:r>
              <a:rPr lang="es-AR" sz="1600" dirty="0">
                <a:solidFill>
                  <a:schemeClr val="bg1"/>
                </a:solidFill>
              </a:rPr>
              <a:t> y, en su caso, de la sentencia condenatoria. </a:t>
            </a:r>
          </a:p>
          <a:p>
            <a:r>
              <a:rPr lang="es-AR" sz="1600" u="sng" dirty="0">
                <a:solidFill>
                  <a:schemeClr val="bg1"/>
                </a:solidFill>
              </a:rPr>
              <a:t>Efectos de la publicidad</a:t>
            </a:r>
            <a:r>
              <a:rPr lang="es-AR" sz="1600" dirty="0">
                <a:solidFill>
                  <a:schemeClr val="bg1"/>
                </a:solidFill>
              </a:rPr>
              <a:t>: obligan al oferente. </a:t>
            </a:r>
          </a:p>
          <a:p>
            <a:r>
              <a:rPr lang="es-AR" sz="1600" dirty="0">
                <a:solidFill>
                  <a:schemeClr val="bg1"/>
                </a:solidFill>
              </a:rPr>
              <a:t> </a:t>
            </a:r>
          </a:p>
          <a:p>
            <a:pPr algn="ctr"/>
            <a:endParaRPr lang="es-AR" dirty="0"/>
          </a:p>
        </p:txBody>
      </p:sp>
      <p:sp>
        <p:nvSpPr>
          <p:cNvPr id="6" name="Flecha abajo 5"/>
          <p:cNvSpPr/>
          <p:nvPr/>
        </p:nvSpPr>
        <p:spPr>
          <a:xfrm>
            <a:off x="4443211" y="2047741"/>
            <a:ext cx="334851" cy="25757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sp>
        <p:nvSpPr>
          <p:cNvPr id="8" name="Flecha abajo 7"/>
          <p:cNvSpPr/>
          <p:nvPr/>
        </p:nvSpPr>
        <p:spPr>
          <a:xfrm>
            <a:off x="7366715" y="2047741"/>
            <a:ext cx="283336" cy="28333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a:p>
        </p:txBody>
      </p:sp>
      <p:pic>
        <p:nvPicPr>
          <p:cNvPr id="10" name="Imagen 9"/>
          <p:cNvPicPr>
            <a:picLocks noChangeAspect="1"/>
          </p:cNvPicPr>
          <p:nvPr/>
        </p:nvPicPr>
        <p:blipFill>
          <a:blip r:embed="rId2"/>
          <a:stretch>
            <a:fillRect/>
          </a:stretch>
        </p:blipFill>
        <p:spPr>
          <a:xfrm>
            <a:off x="308323" y="367182"/>
            <a:ext cx="1830978" cy="1229798"/>
          </a:xfrm>
          <a:prstGeom prst="rect">
            <a:avLst/>
          </a:prstGeom>
        </p:spPr>
      </p:pic>
    </p:spTree>
    <p:extLst>
      <p:ext uri="{BB962C8B-B14F-4D97-AF65-F5344CB8AC3E}">
        <p14:creationId xmlns:p14="http://schemas.microsoft.com/office/powerpoint/2010/main" val="6795835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4293" y="695457"/>
            <a:ext cx="3580327" cy="3000779"/>
          </a:xfrm>
          <a:prstGeom prst="rect">
            <a:avLst/>
          </a:prstGeom>
        </p:spPr>
      </p:pic>
      <p:pic>
        <p:nvPicPr>
          <p:cNvPr id="3" name="Imagen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4265" y="695458"/>
            <a:ext cx="3448740" cy="2221736"/>
          </a:xfrm>
          <a:prstGeom prst="rect">
            <a:avLst/>
          </a:prstGeom>
        </p:spPr>
      </p:pic>
      <p:pic>
        <p:nvPicPr>
          <p:cNvPr id="4" name="Imagen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791" y="3960382"/>
            <a:ext cx="2753249" cy="1859593"/>
          </a:xfrm>
          <a:prstGeom prst="rect">
            <a:avLst/>
          </a:prstGeom>
        </p:spPr>
      </p:pic>
      <p:sp>
        <p:nvSpPr>
          <p:cNvPr id="5" name="Rectángulo 4"/>
          <p:cNvSpPr/>
          <p:nvPr/>
        </p:nvSpPr>
        <p:spPr>
          <a:xfrm>
            <a:off x="450761" y="6027311"/>
            <a:ext cx="2923504" cy="399245"/>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AR" dirty="0"/>
              <a:t>Publicidad engañosa</a:t>
            </a:r>
          </a:p>
        </p:txBody>
      </p:sp>
      <p:sp>
        <p:nvSpPr>
          <p:cNvPr id="6" name="Rectángulo 5"/>
          <p:cNvSpPr/>
          <p:nvPr/>
        </p:nvSpPr>
        <p:spPr>
          <a:xfrm>
            <a:off x="3915177" y="3142445"/>
            <a:ext cx="2704564" cy="450761"/>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AR" sz="1600" dirty="0"/>
              <a:t>Publicidad comparativa</a:t>
            </a:r>
          </a:p>
        </p:txBody>
      </p:sp>
      <p:sp>
        <p:nvSpPr>
          <p:cNvPr id="7" name="Rectángulo 6"/>
          <p:cNvSpPr/>
          <p:nvPr/>
        </p:nvSpPr>
        <p:spPr>
          <a:xfrm>
            <a:off x="8075054" y="3960382"/>
            <a:ext cx="3129566" cy="405556"/>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AR" dirty="0"/>
              <a:t>Publicidad discriminatoria</a:t>
            </a:r>
          </a:p>
        </p:txBody>
      </p:sp>
    </p:spTree>
    <p:extLst>
      <p:ext uri="{BB962C8B-B14F-4D97-AF65-F5344CB8AC3E}">
        <p14:creationId xmlns:p14="http://schemas.microsoft.com/office/powerpoint/2010/main" val="12053729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2562896" y="321972"/>
            <a:ext cx="8757634" cy="862884"/>
          </a:xfrm>
          <a:prstGeom prst="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sz="2400" b="1" dirty="0"/>
          </a:p>
          <a:p>
            <a:pPr algn="ctr"/>
            <a:r>
              <a:rPr lang="es-AR" sz="2400" b="1" dirty="0"/>
              <a:t>4. EL CONSUMIDOR COMO NUEVO SUJETO DE LAS RELACIONES COMERCIALES</a:t>
            </a:r>
            <a:endParaRPr lang="es-AR" sz="2400" dirty="0"/>
          </a:p>
          <a:p>
            <a:pPr algn="ctr"/>
            <a:endParaRPr lang="es-AR" sz="2400" dirty="0"/>
          </a:p>
        </p:txBody>
      </p:sp>
      <p:sp>
        <p:nvSpPr>
          <p:cNvPr id="3" name="Rectángulo 2"/>
          <p:cNvSpPr/>
          <p:nvPr/>
        </p:nvSpPr>
        <p:spPr>
          <a:xfrm>
            <a:off x="888642" y="1596980"/>
            <a:ext cx="4430333" cy="1970468"/>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b="1" u="sng" dirty="0">
                <a:solidFill>
                  <a:schemeClr val="bg1"/>
                </a:solidFill>
              </a:rPr>
              <a:t>ASOCIACIONES DE CONSUMIDORES</a:t>
            </a:r>
            <a:r>
              <a:rPr lang="es-AR" dirty="0">
                <a:solidFill>
                  <a:schemeClr val="bg1"/>
                </a:solidFill>
              </a:rPr>
              <a:t>: entidades creadas a los fines de escuchar los reclamos de los usuarios y actuar en su defensa de manera colectiva. Tienen la potestad de realizar reclamos.</a:t>
            </a:r>
          </a:p>
          <a:p>
            <a:pPr algn="ctr"/>
            <a:endParaRPr lang="es-AR" dirty="0">
              <a:solidFill>
                <a:schemeClr val="bg1"/>
              </a:solidFill>
            </a:endParaRPr>
          </a:p>
        </p:txBody>
      </p:sp>
      <p:sp>
        <p:nvSpPr>
          <p:cNvPr id="4" name="Rectángulo 3"/>
          <p:cNvSpPr/>
          <p:nvPr/>
        </p:nvSpPr>
        <p:spPr>
          <a:xfrm>
            <a:off x="7946265" y="1751527"/>
            <a:ext cx="3747752" cy="1815921"/>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sz="2000" b="1" u="sng" dirty="0">
                <a:solidFill>
                  <a:schemeClr val="bg1"/>
                </a:solidFill>
              </a:rPr>
              <a:t>DEFENSOR DEL PUEBLO</a:t>
            </a:r>
            <a:r>
              <a:rPr lang="es-AR" dirty="0">
                <a:solidFill>
                  <a:schemeClr val="bg1"/>
                </a:solidFill>
              </a:rPr>
              <a:t>: Es un funcionario público que está facultado por ley a actuar en defensa del consumidor, mediante interposición de amparos.</a:t>
            </a:r>
          </a:p>
          <a:p>
            <a:pPr algn="ctr"/>
            <a:endParaRPr lang="es-AR" dirty="0"/>
          </a:p>
        </p:txBody>
      </p:sp>
      <p:sp>
        <p:nvSpPr>
          <p:cNvPr id="5" name="Rectángulo 4"/>
          <p:cNvSpPr/>
          <p:nvPr/>
        </p:nvSpPr>
        <p:spPr>
          <a:xfrm>
            <a:off x="2137893" y="3940935"/>
            <a:ext cx="3889420" cy="1725769"/>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sz="2000" b="1" u="sng" dirty="0">
                <a:solidFill>
                  <a:schemeClr val="bg1"/>
                </a:solidFill>
              </a:rPr>
              <a:t>OBJETO DE LAS RELACIONES DE CONSUMO</a:t>
            </a:r>
            <a:r>
              <a:rPr lang="es-AR" dirty="0">
                <a:solidFill>
                  <a:schemeClr val="bg1"/>
                </a:solidFill>
              </a:rPr>
              <a:t>: son los bienes (cosas muebles e inmuebles); </a:t>
            </a:r>
            <a:r>
              <a:rPr lang="es-AR" dirty="0" err="1">
                <a:solidFill>
                  <a:schemeClr val="bg1"/>
                </a:solidFill>
              </a:rPr>
              <a:t>asi</a:t>
            </a:r>
            <a:r>
              <a:rPr lang="es-AR" dirty="0">
                <a:solidFill>
                  <a:schemeClr val="bg1"/>
                </a:solidFill>
              </a:rPr>
              <a:t> como también los servicios (públicos o privados).</a:t>
            </a:r>
          </a:p>
          <a:p>
            <a:pPr algn="ctr"/>
            <a:endParaRPr lang="es-AR" dirty="0">
              <a:solidFill>
                <a:schemeClr val="bg1"/>
              </a:solidFill>
            </a:endParaRPr>
          </a:p>
        </p:txBody>
      </p:sp>
      <p:sp>
        <p:nvSpPr>
          <p:cNvPr id="6" name="Rectángulo 5"/>
          <p:cNvSpPr/>
          <p:nvPr/>
        </p:nvSpPr>
        <p:spPr>
          <a:xfrm>
            <a:off x="6915955" y="3979572"/>
            <a:ext cx="4507606" cy="1455313"/>
          </a:xfrm>
          <a:prstGeom prst="rect">
            <a:avLst/>
          </a:prstGeom>
          <a:solidFill>
            <a:srgbClr val="9CF47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AR" b="1" u="sng" dirty="0"/>
          </a:p>
          <a:p>
            <a:pPr algn="ctr"/>
            <a:r>
              <a:rPr lang="es-AR" b="1" u="sng" dirty="0">
                <a:solidFill>
                  <a:schemeClr val="bg1"/>
                </a:solidFill>
              </a:rPr>
              <a:t>EXCLUIDOS</a:t>
            </a:r>
            <a:r>
              <a:rPr lang="es-AR" dirty="0">
                <a:solidFill>
                  <a:schemeClr val="bg1"/>
                </a:solidFill>
              </a:rPr>
              <a:t>: servicios de los profesionales liberales (</a:t>
            </a:r>
            <a:r>
              <a:rPr lang="es-AR" dirty="0" err="1">
                <a:solidFill>
                  <a:schemeClr val="bg1"/>
                </a:solidFill>
              </a:rPr>
              <a:t>ej</a:t>
            </a:r>
            <a:r>
              <a:rPr lang="es-AR" dirty="0">
                <a:solidFill>
                  <a:schemeClr val="bg1"/>
                </a:solidFill>
              </a:rPr>
              <a:t>: contadores, abogados, ingenieros); seguros; los servicios públicos relacionados con la aéreo- navegación. </a:t>
            </a:r>
          </a:p>
          <a:p>
            <a:pPr algn="ctr"/>
            <a:endParaRPr lang="es-AR" dirty="0">
              <a:solidFill>
                <a:schemeClr val="bg1"/>
              </a:solidFill>
            </a:endParaRPr>
          </a:p>
        </p:txBody>
      </p:sp>
    </p:spTree>
    <p:extLst>
      <p:ext uri="{BB962C8B-B14F-4D97-AF65-F5344CB8AC3E}">
        <p14:creationId xmlns:p14="http://schemas.microsoft.com/office/powerpoint/2010/main" val="1898849107"/>
      </p:ext>
    </p:extLst>
  </p:cSld>
  <p:clrMapOvr>
    <a:masterClrMapping/>
  </p:clrMapOvr>
</p:sld>
</file>

<file path=ppt/theme/theme1.xml><?xml version="1.0" encoding="utf-8"?>
<a:theme xmlns:a="http://schemas.openxmlformats.org/drawingml/2006/main" name="Espiral">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docProps/app.xml><?xml version="1.0" encoding="utf-8"?>
<Properties xmlns="http://schemas.openxmlformats.org/officeDocument/2006/extended-properties" xmlns:vt="http://schemas.openxmlformats.org/officeDocument/2006/docPropsVTypes">
  <Template>Wisp</Template>
  <TotalTime>390</TotalTime>
  <Words>4739</Words>
  <Application>Microsoft Office PowerPoint</Application>
  <PresentationFormat>Panorámica</PresentationFormat>
  <Paragraphs>307</Paragraphs>
  <Slides>31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31</vt:i4>
      </vt:variant>
    </vt:vector>
  </HeadingPairs>
  <TitlesOfParts>
    <vt:vector size="37" baseType="lpstr">
      <vt:lpstr>Arial</vt:lpstr>
      <vt:lpstr>Calibri</vt:lpstr>
      <vt:lpstr>Century Gothic</vt:lpstr>
      <vt:lpstr>Symbol</vt:lpstr>
      <vt:lpstr>Wingdings 3</vt:lpstr>
      <vt:lpstr>Espiral</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SA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Jennifer</dc:creator>
  <cp:lastModifiedBy>Melisa Bertolino</cp:lastModifiedBy>
  <cp:revision>33</cp:revision>
  <dcterms:created xsi:type="dcterms:W3CDTF">2016-10-15T14:31:16Z</dcterms:created>
  <dcterms:modified xsi:type="dcterms:W3CDTF">2023-04-14T22:24:15Z</dcterms:modified>
</cp:coreProperties>
</file>